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42" r:id="rId1"/>
  </p:sldMasterIdLst>
  <p:notesMasterIdLst>
    <p:notesMasterId r:id="rId95"/>
  </p:notesMasterIdLst>
  <p:handoutMasterIdLst>
    <p:handoutMasterId r:id="rId96"/>
  </p:handoutMasterIdLst>
  <p:sldIdLst>
    <p:sldId id="415" r:id="rId2"/>
    <p:sldId id="570" r:id="rId3"/>
    <p:sldId id="578" r:id="rId4"/>
    <p:sldId id="654" r:id="rId5"/>
    <p:sldId id="503" r:id="rId6"/>
    <p:sldId id="655" r:id="rId7"/>
    <p:sldId id="708" r:id="rId8"/>
    <p:sldId id="692" r:id="rId9"/>
    <p:sldId id="691" r:id="rId10"/>
    <p:sldId id="693" r:id="rId11"/>
    <p:sldId id="695" r:id="rId12"/>
    <p:sldId id="696" r:id="rId13"/>
    <p:sldId id="697" r:id="rId14"/>
    <p:sldId id="699" r:id="rId15"/>
    <p:sldId id="707" r:id="rId16"/>
    <p:sldId id="700" r:id="rId17"/>
    <p:sldId id="701" r:id="rId18"/>
    <p:sldId id="702" r:id="rId19"/>
    <p:sldId id="703" r:id="rId20"/>
    <p:sldId id="709" r:id="rId21"/>
    <p:sldId id="710" r:id="rId22"/>
    <p:sldId id="711" r:id="rId23"/>
    <p:sldId id="706" r:id="rId24"/>
    <p:sldId id="671" r:id="rId25"/>
    <p:sldId id="673" r:id="rId26"/>
    <p:sldId id="670" r:id="rId27"/>
    <p:sldId id="672" r:id="rId28"/>
    <p:sldId id="656" r:id="rId29"/>
    <p:sldId id="496" r:id="rId30"/>
    <p:sldId id="658" r:id="rId31"/>
    <p:sldId id="498" r:id="rId32"/>
    <p:sldId id="659" r:id="rId33"/>
    <p:sldId id="660" r:id="rId34"/>
    <p:sldId id="661" r:id="rId35"/>
    <p:sldId id="662" r:id="rId36"/>
    <p:sldId id="663" r:id="rId37"/>
    <p:sldId id="664" r:id="rId38"/>
    <p:sldId id="665" r:id="rId39"/>
    <p:sldId id="666" r:id="rId40"/>
    <p:sldId id="667" r:id="rId41"/>
    <p:sldId id="669" r:id="rId42"/>
    <p:sldId id="531" r:id="rId43"/>
    <p:sldId id="549" r:id="rId44"/>
    <p:sldId id="591" r:id="rId45"/>
    <p:sldId id="533" r:id="rId46"/>
    <p:sldId id="580" r:id="rId47"/>
    <p:sldId id="539" r:id="rId48"/>
    <p:sldId id="540" r:id="rId49"/>
    <p:sldId id="596" r:id="rId50"/>
    <p:sldId id="597" r:id="rId51"/>
    <p:sldId id="598" r:id="rId52"/>
    <p:sldId id="542" r:id="rId53"/>
    <p:sldId id="543" r:id="rId54"/>
    <p:sldId id="544" r:id="rId55"/>
    <p:sldId id="599" r:id="rId56"/>
    <p:sldId id="600" r:id="rId57"/>
    <p:sldId id="487" r:id="rId58"/>
    <p:sldId id="562" r:id="rId59"/>
    <p:sldId id="550" r:id="rId60"/>
    <p:sldId id="433" r:id="rId61"/>
    <p:sldId id="601" r:id="rId62"/>
    <p:sldId id="602" r:id="rId63"/>
    <p:sldId id="603" r:id="rId64"/>
    <p:sldId id="604" r:id="rId65"/>
    <p:sldId id="605" r:id="rId66"/>
    <p:sldId id="607" r:id="rId67"/>
    <p:sldId id="608" r:id="rId68"/>
    <p:sldId id="609" r:id="rId69"/>
    <p:sldId id="610" r:id="rId70"/>
    <p:sldId id="612" r:id="rId71"/>
    <p:sldId id="613" r:id="rId72"/>
    <p:sldId id="623" r:id="rId73"/>
    <p:sldId id="689" r:id="rId74"/>
    <p:sldId id="624" r:id="rId75"/>
    <p:sldId id="625" r:id="rId76"/>
    <p:sldId id="626" r:id="rId77"/>
    <p:sldId id="687" r:id="rId78"/>
    <p:sldId id="633" r:id="rId79"/>
    <p:sldId id="686" r:id="rId80"/>
    <p:sldId id="634" r:id="rId81"/>
    <p:sldId id="636" r:id="rId82"/>
    <p:sldId id="637" r:id="rId83"/>
    <p:sldId id="638" r:id="rId84"/>
    <p:sldId id="639" r:id="rId85"/>
    <p:sldId id="640" r:id="rId86"/>
    <p:sldId id="641" r:id="rId87"/>
    <p:sldId id="643" r:id="rId88"/>
    <p:sldId id="644" r:id="rId89"/>
    <p:sldId id="645" r:id="rId90"/>
    <p:sldId id="646" r:id="rId91"/>
    <p:sldId id="647" r:id="rId92"/>
    <p:sldId id="648" r:id="rId93"/>
    <p:sldId id="649" r:id="rId94"/>
  </p:sldIdLst>
  <p:sldSz cx="9144000" cy="6858000" type="screen4x3"/>
  <p:notesSz cx="6858000" cy="91900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FF"/>
    <a:srgbClr val="66FFCC"/>
    <a:srgbClr val="9966FF"/>
    <a:srgbClr val="99FF33"/>
    <a:srgbClr val="FF006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>
      <p:cViewPr varScale="1">
        <p:scale>
          <a:sx n="60" d="100"/>
          <a:sy n="60" d="100"/>
        </p:scale>
        <p:origin x="-1080" y="120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1622" y="-62"/>
      </p:cViewPr>
      <p:guideLst>
        <p:guide orient="horz" pos="289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jpe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8.jpe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jpe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125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3125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4F272BC-C101-4772-905F-54B4C6273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15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A19451-0F72-47F4-8F70-8444C8A10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99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395048-9DD7-4B50-8322-A2F0A16F397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4994C7-53BB-41CA-983C-FA3B48A65E9D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D0EFB-A702-4666-8101-E3896AE2CD68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/>
              <a:ahLst/>
              <a:cxnLst>
                <a:cxn ang="0">
                  <a:pos x="0" y="1491"/>
                </a:cxn>
                <a:cxn ang="0">
                  <a:pos x="0" y="0"/>
                </a:cxn>
                <a:cxn ang="0">
                  <a:pos x="171" y="3"/>
                </a:cxn>
                <a:cxn ang="0">
                  <a:pos x="355" y="9"/>
                </a:cxn>
                <a:cxn ang="0">
                  <a:pos x="499" y="21"/>
                </a:cxn>
                <a:cxn ang="0">
                  <a:pos x="650" y="36"/>
                </a:cxn>
                <a:cxn ang="0">
                  <a:pos x="809" y="54"/>
                </a:cxn>
                <a:cxn ang="0">
                  <a:pos x="957" y="78"/>
                </a:cxn>
                <a:cxn ang="0">
                  <a:pos x="1119" y="105"/>
                </a:cxn>
                <a:cxn ang="0">
                  <a:pos x="1261" y="133"/>
                </a:cxn>
                <a:cxn ang="0">
                  <a:pos x="1441" y="175"/>
                </a:cxn>
                <a:cxn ang="0">
                  <a:pos x="1598" y="217"/>
                </a:cxn>
                <a:cxn ang="0">
                  <a:pos x="1763" y="269"/>
                </a:cxn>
                <a:cxn ang="0">
                  <a:pos x="1887" y="308"/>
                </a:cxn>
                <a:cxn ang="0">
                  <a:pos x="2085" y="384"/>
                </a:cxn>
                <a:cxn ang="0">
                  <a:pos x="2230" y="444"/>
                </a:cxn>
                <a:cxn ang="0">
                  <a:pos x="2456" y="547"/>
                </a:cxn>
                <a:cxn ang="0">
                  <a:pos x="2666" y="662"/>
                </a:cxn>
                <a:cxn ang="0">
                  <a:pos x="2859" y="786"/>
                </a:cxn>
                <a:cxn ang="0">
                  <a:pos x="3046" y="920"/>
                </a:cxn>
                <a:cxn ang="0">
                  <a:pos x="3193" y="1038"/>
                </a:cxn>
                <a:cxn ang="0">
                  <a:pos x="3332" y="1168"/>
                </a:cxn>
                <a:cxn ang="0">
                  <a:pos x="3440" y="1280"/>
                </a:cxn>
                <a:cxn ang="0">
                  <a:pos x="3524" y="1380"/>
                </a:cxn>
                <a:cxn ang="0">
                  <a:pos x="3624" y="1491"/>
                </a:cxn>
                <a:cxn ang="0">
                  <a:pos x="3608" y="1491"/>
                </a:cxn>
                <a:cxn ang="0">
                  <a:pos x="0" y="1491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/>
              <a:ahLst/>
              <a:cxnLst>
                <a:cxn ang="0">
                  <a:pos x="2718" y="405"/>
                </a:cxn>
                <a:cxn ang="0">
                  <a:pos x="2466" y="333"/>
                </a:cxn>
                <a:cxn ang="0">
                  <a:pos x="2202" y="261"/>
                </a:cxn>
                <a:cxn ang="0">
                  <a:pos x="1929" y="198"/>
                </a:cxn>
                <a:cxn ang="0">
                  <a:pos x="1695" y="153"/>
                </a:cxn>
                <a:cxn ang="0">
                  <a:pos x="1434" y="111"/>
                </a:cxn>
                <a:cxn ang="0">
                  <a:pos x="1188" y="75"/>
                </a:cxn>
                <a:cxn ang="0">
                  <a:pos x="957" y="48"/>
                </a:cxn>
                <a:cxn ang="0">
                  <a:pos x="747" y="30"/>
                </a:cxn>
                <a:cxn ang="0">
                  <a:pos x="501" y="15"/>
                </a:cxn>
                <a:cxn ang="0">
                  <a:pos x="246" y="3"/>
                </a:cxn>
                <a:cxn ang="0">
                  <a:pos x="0" y="0"/>
                </a:cxn>
                <a:cxn ang="0">
                  <a:pos x="0" y="275"/>
                </a:cxn>
                <a:cxn ang="0">
                  <a:pos x="0" y="345"/>
                </a:cxn>
                <a:cxn ang="0">
                  <a:pos x="0" y="275"/>
                </a:cxn>
                <a:cxn ang="0">
                  <a:pos x="0" y="342"/>
                </a:cxn>
                <a:cxn ang="0">
                  <a:pos x="339" y="351"/>
                </a:cxn>
                <a:cxn ang="0">
                  <a:pos x="606" y="372"/>
                </a:cxn>
                <a:cxn ang="0">
                  <a:pos x="852" y="399"/>
                </a:cxn>
                <a:cxn ang="0">
                  <a:pos x="1068" y="435"/>
                </a:cxn>
                <a:cxn ang="0">
                  <a:pos x="1275" y="474"/>
                </a:cxn>
                <a:cxn ang="0">
                  <a:pos x="1545" y="540"/>
                </a:cxn>
                <a:cxn ang="0">
                  <a:pos x="1761" y="603"/>
                </a:cxn>
                <a:cxn ang="0">
                  <a:pos x="1971" y="678"/>
                </a:cxn>
                <a:cxn ang="0">
                  <a:pos x="2166" y="747"/>
                </a:cxn>
                <a:cxn ang="0">
                  <a:pos x="2397" y="852"/>
                </a:cxn>
                <a:cxn ang="0">
                  <a:pos x="2613" y="960"/>
                </a:cxn>
                <a:cxn ang="0">
                  <a:pos x="2832" y="1095"/>
                </a:cxn>
                <a:cxn ang="0">
                  <a:pos x="3012" y="1212"/>
                </a:cxn>
                <a:cxn ang="0">
                  <a:pos x="3186" y="1347"/>
                </a:cxn>
                <a:cxn ang="0">
                  <a:pos x="3351" y="1497"/>
                </a:cxn>
                <a:cxn ang="0">
                  <a:pos x="3480" y="1629"/>
                </a:cxn>
                <a:cxn ang="0">
                  <a:pos x="3612" y="1785"/>
                </a:cxn>
                <a:cxn ang="0">
                  <a:pos x="3699" y="1901"/>
                </a:cxn>
                <a:cxn ang="0">
                  <a:pos x="5142" y="1901"/>
                </a:cxn>
                <a:cxn ang="0">
                  <a:pos x="5076" y="1827"/>
                </a:cxn>
                <a:cxn ang="0">
                  <a:pos x="4968" y="1707"/>
                </a:cxn>
                <a:cxn ang="0">
                  <a:pos x="4797" y="1539"/>
                </a:cxn>
                <a:cxn ang="0">
                  <a:pos x="4617" y="1383"/>
                </a:cxn>
                <a:cxn ang="0">
                  <a:pos x="4410" y="1221"/>
                </a:cxn>
                <a:cxn ang="0">
                  <a:pos x="4185" y="1071"/>
                </a:cxn>
                <a:cxn ang="0">
                  <a:pos x="3960" y="939"/>
                </a:cxn>
                <a:cxn ang="0">
                  <a:pos x="3708" y="801"/>
                </a:cxn>
                <a:cxn ang="0">
                  <a:pos x="3492" y="702"/>
                </a:cxn>
                <a:cxn ang="0">
                  <a:pos x="3231" y="588"/>
                </a:cxn>
                <a:cxn ang="0">
                  <a:pos x="2964" y="489"/>
                </a:cxn>
                <a:cxn ang="0">
                  <a:pos x="2718" y="405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558" y="357"/>
                </a:cxn>
                <a:cxn ang="0">
                  <a:pos x="807" y="375"/>
                </a:cxn>
                <a:cxn ang="0">
                  <a:pos x="1056" y="399"/>
                </a:cxn>
                <a:cxn ang="0">
                  <a:pos x="1272" y="426"/>
                </a:cxn>
                <a:cxn ang="0">
                  <a:pos x="1539" y="465"/>
                </a:cxn>
                <a:cxn ang="0">
                  <a:pos x="1791" y="510"/>
                </a:cxn>
                <a:cxn ang="0">
                  <a:pos x="2076" y="570"/>
                </a:cxn>
                <a:cxn ang="0">
                  <a:pos x="2334" y="630"/>
                </a:cxn>
                <a:cxn ang="0">
                  <a:pos x="2544" y="687"/>
                </a:cxn>
                <a:cxn ang="0">
                  <a:pos x="2775" y="759"/>
                </a:cxn>
                <a:cxn ang="0">
                  <a:pos x="3003" y="837"/>
                </a:cxn>
                <a:cxn ang="0">
                  <a:pos x="3231" y="924"/>
                </a:cxn>
                <a:cxn ang="0">
                  <a:pos x="3438" y="1005"/>
                </a:cxn>
                <a:cxn ang="0">
                  <a:pos x="3663" y="1110"/>
                </a:cxn>
                <a:cxn ang="0">
                  <a:pos x="3903" y="1233"/>
                </a:cxn>
                <a:cxn ang="0">
                  <a:pos x="4149" y="1374"/>
                </a:cxn>
                <a:cxn ang="0">
                  <a:pos x="4353" y="1506"/>
                </a:cxn>
                <a:cxn ang="0">
                  <a:pos x="4491" y="1602"/>
                </a:cxn>
                <a:cxn ang="0">
                  <a:pos x="4668" y="1740"/>
                </a:cxn>
                <a:cxn ang="0">
                  <a:pos x="4824" y="1875"/>
                </a:cxn>
                <a:cxn ang="0">
                  <a:pos x="4968" y="2016"/>
                </a:cxn>
                <a:cxn ang="0">
                  <a:pos x="5100" y="2154"/>
                </a:cxn>
                <a:cxn ang="0">
                  <a:pos x="5238" y="2324"/>
                </a:cxn>
                <a:cxn ang="0">
                  <a:pos x="5759" y="2324"/>
                </a:cxn>
                <a:cxn ang="0">
                  <a:pos x="5759" y="1245"/>
                </a:cxn>
                <a:cxn ang="0">
                  <a:pos x="5580" y="1119"/>
                </a:cxn>
                <a:cxn ang="0">
                  <a:pos x="5400" y="1020"/>
                </a:cxn>
                <a:cxn ang="0">
                  <a:pos x="5205" y="918"/>
                </a:cxn>
                <a:cxn ang="0">
                  <a:pos x="5031" y="837"/>
                </a:cxn>
                <a:cxn ang="0">
                  <a:pos x="4866" y="771"/>
                </a:cxn>
                <a:cxn ang="0">
                  <a:pos x="4710" y="711"/>
                </a:cxn>
                <a:cxn ang="0">
                  <a:pos x="4545" y="651"/>
                </a:cxn>
                <a:cxn ang="0">
                  <a:pos x="4386" y="600"/>
                </a:cxn>
                <a:cxn ang="0">
                  <a:pos x="4248" y="552"/>
                </a:cxn>
                <a:cxn ang="0">
                  <a:pos x="3993" y="483"/>
                </a:cxn>
                <a:cxn ang="0">
                  <a:pos x="3777" y="423"/>
                </a:cxn>
                <a:cxn ang="0">
                  <a:pos x="3564" y="375"/>
                </a:cxn>
                <a:cxn ang="0">
                  <a:pos x="3282" y="312"/>
                </a:cxn>
                <a:cxn ang="0">
                  <a:pos x="3003" y="261"/>
                </a:cxn>
                <a:cxn ang="0">
                  <a:pos x="2733" y="213"/>
                </a:cxn>
                <a:cxn ang="0">
                  <a:pos x="2451" y="171"/>
                </a:cxn>
                <a:cxn ang="0">
                  <a:pos x="2211" y="138"/>
                </a:cxn>
                <a:cxn ang="0">
                  <a:pos x="1974" y="108"/>
                </a:cxn>
                <a:cxn ang="0">
                  <a:pos x="1665" y="81"/>
                </a:cxn>
                <a:cxn ang="0">
                  <a:pos x="1437" y="60"/>
                </a:cxn>
                <a:cxn ang="0">
                  <a:pos x="1125" y="36"/>
                </a:cxn>
                <a:cxn ang="0">
                  <a:pos x="828" y="21"/>
                </a:cxn>
                <a:cxn ang="0">
                  <a:pos x="558" y="12"/>
                </a:cxn>
                <a:cxn ang="0">
                  <a:pos x="282" y="3"/>
                </a:cxn>
                <a:cxn ang="0">
                  <a:pos x="0" y="0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1"/>
                </a:cxn>
                <a:cxn ang="0">
                  <a:pos x="282" y="357"/>
                </a:cxn>
                <a:cxn ang="0">
                  <a:pos x="627" y="363"/>
                </a:cxn>
                <a:cxn ang="0">
                  <a:pos x="960" y="375"/>
                </a:cxn>
                <a:cxn ang="0">
                  <a:pos x="1218" y="393"/>
                </a:cxn>
                <a:cxn ang="0">
                  <a:pos x="1470" y="411"/>
                </a:cxn>
                <a:cxn ang="0">
                  <a:pos x="1746" y="435"/>
                </a:cxn>
                <a:cxn ang="0">
                  <a:pos x="2022" y="462"/>
                </a:cxn>
                <a:cxn ang="0">
                  <a:pos x="2340" y="504"/>
                </a:cxn>
                <a:cxn ang="0">
                  <a:pos x="2664" y="549"/>
                </a:cxn>
                <a:cxn ang="0">
                  <a:pos x="2952" y="597"/>
                </a:cxn>
                <a:cxn ang="0">
                  <a:pos x="3225" y="648"/>
                </a:cxn>
                <a:cxn ang="0">
                  <a:pos x="3513" y="708"/>
                </a:cxn>
                <a:cxn ang="0">
                  <a:pos x="3693" y="750"/>
                </a:cxn>
                <a:cxn ang="0">
                  <a:pos x="3936" y="810"/>
                </a:cxn>
                <a:cxn ang="0">
                  <a:pos x="4095" y="855"/>
                </a:cxn>
                <a:cxn ang="0">
                  <a:pos x="4281" y="909"/>
                </a:cxn>
                <a:cxn ang="0">
                  <a:pos x="4503" y="981"/>
                </a:cxn>
                <a:cxn ang="0">
                  <a:pos x="4704" y="1053"/>
                </a:cxn>
                <a:cxn ang="0">
                  <a:pos x="4911" y="1131"/>
                </a:cxn>
                <a:cxn ang="0">
                  <a:pos x="5073" y="1197"/>
                </a:cxn>
                <a:cxn ang="0">
                  <a:pos x="5256" y="1281"/>
                </a:cxn>
                <a:cxn ang="0">
                  <a:pos x="5475" y="1401"/>
                </a:cxn>
                <a:cxn ang="0">
                  <a:pos x="5628" y="1482"/>
                </a:cxn>
                <a:cxn ang="0">
                  <a:pos x="5759" y="1572"/>
                </a:cxn>
                <a:cxn ang="0">
                  <a:pos x="5759" y="633"/>
                </a:cxn>
                <a:cxn ang="0">
                  <a:pos x="5493" y="570"/>
                </a:cxn>
                <a:cxn ang="0">
                  <a:pos x="5214" y="501"/>
                </a:cxn>
                <a:cxn ang="0">
                  <a:pos x="4950" y="444"/>
                </a:cxn>
                <a:cxn ang="0">
                  <a:pos x="4701" y="396"/>
                </a:cxn>
                <a:cxn ang="0">
                  <a:pos x="4425" y="348"/>
                </a:cxn>
                <a:cxn ang="0">
                  <a:pos x="4110" y="294"/>
                </a:cxn>
                <a:cxn ang="0">
                  <a:pos x="3813" y="252"/>
                </a:cxn>
                <a:cxn ang="0">
                  <a:pos x="3549" y="213"/>
                </a:cxn>
                <a:cxn ang="0">
                  <a:pos x="3261" y="183"/>
                </a:cxn>
                <a:cxn ang="0">
                  <a:pos x="3015" y="153"/>
                </a:cxn>
                <a:cxn ang="0">
                  <a:pos x="2757" y="129"/>
                </a:cxn>
                <a:cxn ang="0">
                  <a:pos x="2520" y="105"/>
                </a:cxn>
                <a:cxn ang="0">
                  <a:pos x="2301" y="87"/>
                </a:cxn>
                <a:cxn ang="0">
                  <a:pos x="2013" y="66"/>
                </a:cxn>
                <a:cxn ang="0">
                  <a:pos x="1731" y="48"/>
                </a:cxn>
                <a:cxn ang="0">
                  <a:pos x="1524" y="39"/>
                </a:cxn>
                <a:cxn ang="0">
                  <a:pos x="1260" y="27"/>
                </a:cxn>
                <a:cxn ang="0">
                  <a:pos x="966" y="15"/>
                </a:cxn>
                <a:cxn ang="0">
                  <a:pos x="714" y="12"/>
                </a:cxn>
                <a:cxn ang="0">
                  <a:pos x="510" y="6"/>
                </a:cxn>
                <a:cxn ang="0">
                  <a:pos x="243" y="0"/>
                </a:cxn>
                <a:cxn ang="0">
                  <a:pos x="0" y="0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318" y="342"/>
                </a:cxn>
                <a:cxn ang="0">
                  <a:pos x="591" y="348"/>
                </a:cxn>
                <a:cxn ang="0">
                  <a:pos x="846" y="354"/>
                </a:cxn>
                <a:cxn ang="0">
                  <a:pos x="1074" y="360"/>
                </a:cxn>
                <a:cxn ang="0">
                  <a:pos x="1314" y="366"/>
                </a:cxn>
                <a:cxn ang="0">
                  <a:pos x="1599" y="381"/>
                </a:cxn>
                <a:cxn ang="0">
                  <a:pos x="1911" y="399"/>
                </a:cxn>
                <a:cxn ang="0">
                  <a:pos x="2241" y="420"/>
                </a:cxn>
                <a:cxn ang="0">
                  <a:pos x="2619" y="453"/>
                </a:cxn>
                <a:cxn ang="0">
                  <a:pos x="2889" y="477"/>
                </a:cxn>
                <a:cxn ang="0">
                  <a:pos x="3177" y="507"/>
                </a:cxn>
                <a:cxn ang="0">
                  <a:pos x="3498" y="543"/>
                </a:cxn>
                <a:cxn ang="0">
                  <a:pos x="3813" y="585"/>
                </a:cxn>
                <a:cxn ang="0">
                  <a:pos x="4044" y="618"/>
                </a:cxn>
                <a:cxn ang="0">
                  <a:pos x="4365" y="669"/>
                </a:cxn>
                <a:cxn ang="0">
                  <a:pos x="4683" y="726"/>
                </a:cxn>
                <a:cxn ang="0">
                  <a:pos x="4980" y="786"/>
                </a:cxn>
                <a:cxn ang="0">
                  <a:pos x="5268" y="846"/>
                </a:cxn>
                <a:cxn ang="0">
                  <a:pos x="5646" y="942"/>
                </a:cxn>
                <a:cxn ang="0">
                  <a:pos x="5759" y="969"/>
                </a:cxn>
                <a:cxn ang="0">
                  <a:pos x="5759" y="0"/>
                </a:cxn>
                <a:cxn ang="0">
                  <a:pos x="0" y="0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/>
              <a:ahLst/>
              <a:cxnLst>
                <a:cxn ang="0">
                  <a:pos x="0" y="753"/>
                </a:cxn>
                <a:cxn ang="0">
                  <a:pos x="0" y="1059"/>
                </a:cxn>
                <a:cxn ang="0">
                  <a:pos x="5759" y="1059"/>
                </a:cxn>
                <a:cxn ang="0">
                  <a:pos x="5759" y="0"/>
                </a:cxn>
                <a:cxn ang="0">
                  <a:pos x="5430" y="0"/>
                </a:cxn>
                <a:cxn ang="0">
                  <a:pos x="5298" y="84"/>
                </a:cxn>
                <a:cxn ang="0">
                  <a:pos x="5136" y="159"/>
                </a:cxn>
                <a:cxn ang="0">
                  <a:pos x="4968" y="222"/>
                </a:cxn>
                <a:cxn ang="0">
                  <a:pos x="4812" y="267"/>
                </a:cxn>
                <a:cxn ang="0">
                  <a:pos x="4626" y="324"/>
                </a:cxn>
                <a:cxn ang="0">
                  <a:pos x="4440" y="366"/>
                </a:cxn>
                <a:cxn ang="0">
                  <a:pos x="4230" y="414"/>
                </a:cxn>
                <a:cxn ang="0">
                  <a:pos x="3939" y="468"/>
                </a:cxn>
                <a:cxn ang="0">
                  <a:pos x="3711" y="504"/>
                </a:cxn>
                <a:cxn ang="0">
                  <a:pos x="3441" y="543"/>
                </a:cxn>
                <a:cxn ang="0">
                  <a:pos x="3189" y="579"/>
                </a:cxn>
                <a:cxn ang="0">
                  <a:pos x="2925" y="606"/>
                </a:cxn>
                <a:cxn ang="0">
                  <a:pos x="2679" y="633"/>
                </a:cxn>
                <a:cxn ang="0">
                  <a:pos x="2418" y="654"/>
                </a:cxn>
                <a:cxn ang="0">
                  <a:pos x="2142" y="675"/>
                </a:cxn>
                <a:cxn ang="0">
                  <a:pos x="1896" y="693"/>
                </a:cxn>
                <a:cxn ang="0">
                  <a:pos x="1647" y="708"/>
                </a:cxn>
                <a:cxn ang="0">
                  <a:pos x="1404" y="720"/>
                </a:cxn>
                <a:cxn ang="0">
                  <a:pos x="1170" y="732"/>
                </a:cxn>
                <a:cxn ang="0">
                  <a:pos x="906" y="738"/>
                </a:cxn>
                <a:cxn ang="0">
                  <a:pos x="534" y="747"/>
                </a:cxn>
                <a:cxn ang="0">
                  <a:pos x="201" y="753"/>
                </a:cxn>
                <a:cxn ang="0">
                  <a:pos x="0" y="753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0" y="672"/>
                </a:cxn>
                <a:cxn ang="0">
                  <a:pos x="303" y="672"/>
                </a:cxn>
                <a:cxn ang="0">
                  <a:pos x="723" y="663"/>
                </a:cxn>
                <a:cxn ang="0">
                  <a:pos x="1020" y="654"/>
                </a:cxn>
                <a:cxn ang="0">
                  <a:pos x="1302" y="642"/>
                </a:cxn>
                <a:cxn ang="0">
                  <a:pos x="1554" y="630"/>
                </a:cxn>
                <a:cxn ang="0">
                  <a:pos x="1779" y="615"/>
                </a:cxn>
                <a:cxn ang="0">
                  <a:pos x="1962" y="606"/>
                </a:cxn>
                <a:cxn ang="0">
                  <a:pos x="2193" y="588"/>
                </a:cxn>
                <a:cxn ang="0">
                  <a:pos x="2448" y="570"/>
                </a:cxn>
                <a:cxn ang="0">
                  <a:pos x="2700" y="546"/>
                </a:cxn>
                <a:cxn ang="0">
                  <a:pos x="2904" y="528"/>
                </a:cxn>
                <a:cxn ang="0">
                  <a:pos x="3138" y="498"/>
                </a:cxn>
                <a:cxn ang="0">
                  <a:pos x="3324" y="474"/>
                </a:cxn>
                <a:cxn ang="0">
                  <a:pos x="3534" y="447"/>
                </a:cxn>
                <a:cxn ang="0">
                  <a:pos x="3735" y="420"/>
                </a:cxn>
                <a:cxn ang="0">
                  <a:pos x="3933" y="384"/>
                </a:cxn>
                <a:cxn ang="0">
                  <a:pos x="4116" y="351"/>
                </a:cxn>
                <a:cxn ang="0">
                  <a:pos x="4266" y="318"/>
                </a:cxn>
                <a:cxn ang="0">
                  <a:pos x="4446" y="279"/>
                </a:cxn>
                <a:cxn ang="0">
                  <a:pos x="4620" y="237"/>
                </a:cxn>
                <a:cxn ang="0">
                  <a:pos x="4779" y="192"/>
                </a:cxn>
                <a:cxn ang="0">
                  <a:pos x="4920" y="147"/>
                </a:cxn>
                <a:cxn ang="0">
                  <a:pos x="5085" y="90"/>
                </a:cxn>
                <a:cxn ang="0">
                  <a:pos x="5193" y="42"/>
                </a:cxn>
                <a:cxn ang="0">
                  <a:pos x="5283" y="0"/>
                </a:cxn>
                <a:cxn ang="0">
                  <a:pos x="3201" y="0"/>
                </a:cxn>
                <a:cxn ang="0">
                  <a:pos x="2982" y="57"/>
                </a:cxn>
                <a:cxn ang="0">
                  <a:pos x="2775" y="108"/>
                </a:cxn>
                <a:cxn ang="0">
                  <a:pos x="2562" y="150"/>
                </a:cxn>
                <a:cxn ang="0">
                  <a:pos x="2397" y="183"/>
                </a:cxn>
                <a:cxn ang="0">
                  <a:pos x="2205" y="213"/>
                </a:cxn>
                <a:cxn ang="0">
                  <a:pos x="2001" y="243"/>
                </a:cxn>
                <a:cxn ang="0">
                  <a:pos x="1776" y="273"/>
                </a:cxn>
                <a:cxn ang="0">
                  <a:pos x="1536" y="297"/>
                </a:cxn>
                <a:cxn ang="0">
                  <a:pos x="1344" y="312"/>
                </a:cxn>
                <a:cxn ang="0">
                  <a:pos x="1134" y="330"/>
                </a:cxn>
                <a:cxn ang="0">
                  <a:pos x="921" y="342"/>
                </a:cxn>
                <a:cxn ang="0">
                  <a:pos x="696" y="354"/>
                </a:cxn>
                <a:cxn ang="0">
                  <a:pos x="501" y="360"/>
                </a:cxn>
                <a:cxn ang="0">
                  <a:pos x="279" y="366"/>
                </a:cxn>
                <a:cxn ang="0">
                  <a:pos x="99" y="369"/>
                </a:cxn>
                <a:cxn ang="0">
                  <a:pos x="0" y="366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5"/>
                </a:cxn>
                <a:cxn ang="0">
                  <a:pos x="192" y="285"/>
                </a:cxn>
                <a:cxn ang="0">
                  <a:pos x="384" y="282"/>
                </a:cxn>
                <a:cxn ang="0">
                  <a:pos x="579" y="276"/>
                </a:cxn>
                <a:cxn ang="0">
                  <a:pos x="789" y="267"/>
                </a:cxn>
                <a:cxn ang="0">
                  <a:pos x="999" y="258"/>
                </a:cxn>
                <a:cxn ang="0">
                  <a:pos x="1161" y="246"/>
                </a:cxn>
                <a:cxn ang="0">
                  <a:pos x="1302" y="234"/>
                </a:cxn>
                <a:cxn ang="0">
                  <a:pos x="1458" y="222"/>
                </a:cxn>
                <a:cxn ang="0">
                  <a:pos x="1665" y="201"/>
                </a:cxn>
                <a:cxn ang="0">
                  <a:pos x="1992" y="159"/>
                </a:cxn>
                <a:cxn ang="0">
                  <a:pos x="2301" y="117"/>
                </a:cxn>
                <a:cxn ang="0">
                  <a:pos x="2604" y="60"/>
                </a:cxn>
                <a:cxn ang="0">
                  <a:pos x="2883" y="0"/>
                </a:cxn>
                <a:cxn ang="0">
                  <a:pos x="0" y="0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463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463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AA073-9652-4D30-85BF-35C4BFD738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73464-C024-4EB8-A533-0AC8262C2C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0525D-607C-469B-9399-093EDB605C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ECF1E-7D13-41E5-A409-3DBC62509E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00279-8DE7-4CAB-B375-589007AEF9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00279-8DE7-4CAB-B375-589007AEF9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8ECFF2F-3334-420A-A20E-1B9BE85D43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4E579-085F-42FB-9D40-75EACFE80B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E16D8-6F9C-4BB0-BD4B-EF7E4C14E0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9D015-FD5D-4F3D-89CB-4A56DFC529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C71BD-17DD-4E07-AF1D-5337254A6D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74CA4-123A-46C8-AE00-F6B1965F6A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2A205-2D9A-4386-9BE7-7B3B84AB9E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A0A3A-D185-49E3-BBA1-BF6E6625B8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5FBBB-FD25-403E-A613-252BE35674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153603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604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/>
              <a:ahLst/>
              <a:cxnLst>
                <a:cxn ang="0">
                  <a:pos x="0" y="1491"/>
                </a:cxn>
                <a:cxn ang="0">
                  <a:pos x="0" y="0"/>
                </a:cxn>
                <a:cxn ang="0">
                  <a:pos x="171" y="3"/>
                </a:cxn>
                <a:cxn ang="0">
                  <a:pos x="355" y="9"/>
                </a:cxn>
                <a:cxn ang="0">
                  <a:pos x="499" y="21"/>
                </a:cxn>
                <a:cxn ang="0">
                  <a:pos x="650" y="36"/>
                </a:cxn>
                <a:cxn ang="0">
                  <a:pos x="809" y="54"/>
                </a:cxn>
                <a:cxn ang="0">
                  <a:pos x="957" y="78"/>
                </a:cxn>
                <a:cxn ang="0">
                  <a:pos x="1119" y="105"/>
                </a:cxn>
                <a:cxn ang="0">
                  <a:pos x="1261" y="133"/>
                </a:cxn>
                <a:cxn ang="0">
                  <a:pos x="1441" y="175"/>
                </a:cxn>
                <a:cxn ang="0">
                  <a:pos x="1598" y="217"/>
                </a:cxn>
                <a:cxn ang="0">
                  <a:pos x="1763" y="269"/>
                </a:cxn>
                <a:cxn ang="0">
                  <a:pos x="1887" y="308"/>
                </a:cxn>
                <a:cxn ang="0">
                  <a:pos x="2085" y="384"/>
                </a:cxn>
                <a:cxn ang="0">
                  <a:pos x="2230" y="444"/>
                </a:cxn>
                <a:cxn ang="0">
                  <a:pos x="2456" y="547"/>
                </a:cxn>
                <a:cxn ang="0">
                  <a:pos x="2666" y="662"/>
                </a:cxn>
                <a:cxn ang="0">
                  <a:pos x="2859" y="786"/>
                </a:cxn>
                <a:cxn ang="0">
                  <a:pos x="3046" y="920"/>
                </a:cxn>
                <a:cxn ang="0">
                  <a:pos x="3193" y="1038"/>
                </a:cxn>
                <a:cxn ang="0">
                  <a:pos x="3332" y="1168"/>
                </a:cxn>
                <a:cxn ang="0">
                  <a:pos x="3440" y="1280"/>
                </a:cxn>
                <a:cxn ang="0">
                  <a:pos x="3524" y="1380"/>
                </a:cxn>
                <a:cxn ang="0">
                  <a:pos x="3624" y="1491"/>
                </a:cxn>
                <a:cxn ang="0">
                  <a:pos x="3608" y="1491"/>
                </a:cxn>
                <a:cxn ang="0">
                  <a:pos x="0" y="1491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605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/>
              <a:ahLst/>
              <a:cxnLst>
                <a:cxn ang="0">
                  <a:pos x="2718" y="405"/>
                </a:cxn>
                <a:cxn ang="0">
                  <a:pos x="2466" y="333"/>
                </a:cxn>
                <a:cxn ang="0">
                  <a:pos x="2202" y="261"/>
                </a:cxn>
                <a:cxn ang="0">
                  <a:pos x="1929" y="198"/>
                </a:cxn>
                <a:cxn ang="0">
                  <a:pos x="1695" y="153"/>
                </a:cxn>
                <a:cxn ang="0">
                  <a:pos x="1434" y="111"/>
                </a:cxn>
                <a:cxn ang="0">
                  <a:pos x="1188" y="75"/>
                </a:cxn>
                <a:cxn ang="0">
                  <a:pos x="957" y="48"/>
                </a:cxn>
                <a:cxn ang="0">
                  <a:pos x="747" y="30"/>
                </a:cxn>
                <a:cxn ang="0">
                  <a:pos x="501" y="15"/>
                </a:cxn>
                <a:cxn ang="0">
                  <a:pos x="246" y="3"/>
                </a:cxn>
                <a:cxn ang="0">
                  <a:pos x="0" y="0"/>
                </a:cxn>
                <a:cxn ang="0">
                  <a:pos x="0" y="275"/>
                </a:cxn>
                <a:cxn ang="0">
                  <a:pos x="0" y="345"/>
                </a:cxn>
                <a:cxn ang="0">
                  <a:pos x="0" y="275"/>
                </a:cxn>
                <a:cxn ang="0">
                  <a:pos x="0" y="342"/>
                </a:cxn>
                <a:cxn ang="0">
                  <a:pos x="339" y="351"/>
                </a:cxn>
                <a:cxn ang="0">
                  <a:pos x="606" y="372"/>
                </a:cxn>
                <a:cxn ang="0">
                  <a:pos x="852" y="399"/>
                </a:cxn>
                <a:cxn ang="0">
                  <a:pos x="1068" y="435"/>
                </a:cxn>
                <a:cxn ang="0">
                  <a:pos x="1275" y="474"/>
                </a:cxn>
                <a:cxn ang="0">
                  <a:pos x="1545" y="540"/>
                </a:cxn>
                <a:cxn ang="0">
                  <a:pos x="1761" y="603"/>
                </a:cxn>
                <a:cxn ang="0">
                  <a:pos x="1971" y="678"/>
                </a:cxn>
                <a:cxn ang="0">
                  <a:pos x="2166" y="747"/>
                </a:cxn>
                <a:cxn ang="0">
                  <a:pos x="2397" y="852"/>
                </a:cxn>
                <a:cxn ang="0">
                  <a:pos x="2613" y="960"/>
                </a:cxn>
                <a:cxn ang="0">
                  <a:pos x="2832" y="1095"/>
                </a:cxn>
                <a:cxn ang="0">
                  <a:pos x="3012" y="1212"/>
                </a:cxn>
                <a:cxn ang="0">
                  <a:pos x="3186" y="1347"/>
                </a:cxn>
                <a:cxn ang="0">
                  <a:pos x="3351" y="1497"/>
                </a:cxn>
                <a:cxn ang="0">
                  <a:pos x="3480" y="1629"/>
                </a:cxn>
                <a:cxn ang="0">
                  <a:pos x="3612" y="1785"/>
                </a:cxn>
                <a:cxn ang="0">
                  <a:pos x="3699" y="1901"/>
                </a:cxn>
                <a:cxn ang="0">
                  <a:pos x="5142" y="1901"/>
                </a:cxn>
                <a:cxn ang="0">
                  <a:pos x="5076" y="1827"/>
                </a:cxn>
                <a:cxn ang="0">
                  <a:pos x="4968" y="1707"/>
                </a:cxn>
                <a:cxn ang="0">
                  <a:pos x="4797" y="1539"/>
                </a:cxn>
                <a:cxn ang="0">
                  <a:pos x="4617" y="1383"/>
                </a:cxn>
                <a:cxn ang="0">
                  <a:pos x="4410" y="1221"/>
                </a:cxn>
                <a:cxn ang="0">
                  <a:pos x="4185" y="1071"/>
                </a:cxn>
                <a:cxn ang="0">
                  <a:pos x="3960" y="939"/>
                </a:cxn>
                <a:cxn ang="0">
                  <a:pos x="3708" y="801"/>
                </a:cxn>
                <a:cxn ang="0">
                  <a:pos x="3492" y="702"/>
                </a:cxn>
                <a:cxn ang="0">
                  <a:pos x="3231" y="588"/>
                </a:cxn>
                <a:cxn ang="0">
                  <a:pos x="2964" y="489"/>
                </a:cxn>
                <a:cxn ang="0">
                  <a:pos x="2718" y="405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606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558" y="357"/>
                </a:cxn>
                <a:cxn ang="0">
                  <a:pos x="807" y="375"/>
                </a:cxn>
                <a:cxn ang="0">
                  <a:pos x="1056" y="399"/>
                </a:cxn>
                <a:cxn ang="0">
                  <a:pos x="1272" y="426"/>
                </a:cxn>
                <a:cxn ang="0">
                  <a:pos x="1539" y="465"/>
                </a:cxn>
                <a:cxn ang="0">
                  <a:pos x="1791" y="510"/>
                </a:cxn>
                <a:cxn ang="0">
                  <a:pos x="2076" y="570"/>
                </a:cxn>
                <a:cxn ang="0">
                  <a:pos x="2334" y="630"/>
                </a:cxn>
                <a:cxn ang="0">
                  <a:pos x="2544" y="687"/>
                </a:cxn>
                <a:cxn ang="0">
                  <a:pos x="2775" y="759"/>
                </a:cxn>
                <a:cxn ang="0">
                  <a:pos x="3003" y="837"/>
                </a:cxn>
                <a:cxn ang="0">
                  <a:pos x="3231" y="924"/>
                </a:cxn>
                <a:cxn ang="0">
                  <a:pos x="3438" y="1005"/>
                </a:cxn>
                <a:cxn ang="0">
                  <a:pos x="3663" y="1110"/>
                </a:cxn>
                <a:cxn ang="0">
                  <a:pos x="3903" y="1233"/>
                </a:cxn>
                <a:cxn ang="0">
                  <a:pos x="4149" y="1374"/>
                </a:cxn>
                <a:cxn ang="0">
                  <a:pos x="4353" y="1506"/>
                </a:cxn>
                <a:cxn ang="0">
                  <a:pos x="4491" y="1602"/>
                </a:cxn>
                <a:cxn ang="0">
                  <a:pos x="4668" y="1740"/>
                </a:cxn>
                <a:cxn ang="0">
                  <a:pos x="4824" y="1875"/>
                </a:cxn>
                <a:cxn ang="0">
                  <a:pos x="4968" y="2016"/>
                </a:cxn>
                <a:cxn ang="0">
                  <a:pos x="5100" y="2154"/>
                </a:cxn>
                <a:cxn ang="0">
                  <a:pos x="5238" y="2324"/>
                </a:cxn>
                <a:cxn ang="0">
                  <a:pos x="5759" y="2324"/>
                </a:cxn>
                <a:cxn ang="0">
                  <a:pos x="5759" y="1245"/>
                </a:cxn>
                <a:cxn ang="0">
                  <a:pos x="5580" y="1119"/>
                </a:cxn>
                <a:cxn ang="0">
                  <a:pos x="5400" y="1020"/>
                </a:cxn>
                <a:cxn ang="0">
                  <a:pos x="5205" y="918"/>
                </a:cxn>
                <a:cxn ang="0">
                  <a:pos x="5031" y="837"/>
                </a:cxn>
                <a:cxn ang="0">
                  <a:pos x="4866" y="771"/>
                </a:cxn>
                <a:cxn ang="0">
                  <a:pos x="4710" y="711"/>
                </a:cxn>
                <a:cxn ang="0">
                  <a:pos x="4545" y="651"/>
                </a:cxn>
                <a:cxn ang="0">
                  <a:pos x="4386" y="600"/>
                </a:cxn>
                <a:cxn ang="0">
                  <a:pos x="4248" y="552"/>
                </a:cxn>
                <a:cxn ang="0">
                  <a:pos x="3993" y="483"/>
                </a:cxn>
                <a:cxn ang="0">
                  <a:pos x="3777" y="423"/>
                </a:cxn>
                <a:cxn ang="0">
                  <a:pos x="3564" y="375"/>
                </a:cxn>
                <a:cxn ang="0">
                  <a:pos x="3282" y="312"/>
                </a:cxn>
                <a:cxn ang="0">
                  <a:pos x="3003" y="261"/>
                </a:cxn>
                <a:cxn ang="0">
                  <a:pos x="2733" y="213"/>
                </a:cxn>
                <a:cxn ang="0">
                  <a:pos x="2451" y="171"/>
                </a:cxn>
                <a:cxn ang="0">
                  <a:pos x="2211" y="138"/>
                </a:cxn>
                <a:cxn ang="0">
                  <a:pos x="1974" y="108"/>
                </a:cxn>
                <a:cxn ang="0">
                  <a:pos x="1665" y="81"/>
                </a:cxn>
                <a:cxn ang="0">
                  <a:pos x="1437" y="60"/>
                </a:cxn>
                <a:cxn ang="0">
                  <a:pos x="1125" y="36"/>
                </a:cxn>
                <a:cxn ang="0">
                  <a:pos x="828" y="21"/>
                </a:cxn>
                <a:cxn ang="0">
                  <a:pos x="558" y="12"/>
                </a:cxn>
                <a:cxn ang="0">
                  <a:pos x="282" y="3"/>
                </a:cxn>
                <a:cxn ang="0">
                  <a:pos x="0" y="0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607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1"/>
                </a:cxn>
                <a:cxn ang="0">
                  <a:pos x="282" y="357"/>
                </a:cxn>
                <a:cxn ang="0">
                  <a:pos x="627" y="363"/>
                </a:cxn>
                <a:cxn ang="0">
                  <a:pos x="960" y="375"/>
                </a:cxn>
                <a:cxn ang="0">
                  <a:pos x="1218" y="393"/>
                </a:cxn>
                <a:cxn ang="0">
                  <a:pos x="1470" y="411"/>
                </a:cxn>
                <a:cxn ang="0">
                  <a:pos x="1746" y="435"/>
                </a:cxn>
                <a:cxn ang="0">
                  <a:pos x="2022" y="462"/>
                </a:cxn>
                <a:cxn ang="0">
                  <a:pos x="2340" y="504"/>
                </a:cxn>
                <a:cxn ang="0">
                  <a:pos x="2664" y="549"/>
                </a:cxn>
                <a:cxn ang="0">
                  <a:pos x="2952" y="597"/>
                </a:cxn>
                <a:cxn ang="0">
                  <a:pos x="3225" y="648"/>
                </a:cxn>
                <a:cxn ang="0">
                  <a:pos x="3513" y="708"/>
                </a:cxn>
                <a:cxn ang="0">
                  <a:pos x="3693" y="750"/>
                </a:cxn>
                <a:cxn ang="0">
                  <a:pos x="3936" y="810"/>
                </a:cxn>
                <a:cxn ang="0">
                  <a:pos x="4095" y="855"/>
                </a:cxn>
                <a:cxn ang="0">
                  <a:pos x="4281" y="909"/>
                </a:cxn>
                <a:cxn ang="0">
                  <a:pos x="4503" y="981"/>
                </a:cxn>
                <a:cxn ang="0">
                  <a:pos x="4704" y="1053"/>
                </a:cxn>
                <a:cxn ang="0">
                  <a:pos x="4911" y="1131"/>
                </a:cxn>
                <a:cxn ang="0">
                  <a:pos x="5073" y="1197"/>
                </a:cxn>
                <a:cxn ang="0">
                  <a:pos x="5256" y="1281"/>
                </a:cxn>
                <a:cxn ang="0">
                  <a:pos x="5475" y="1401"/>
                </a:cxn>
                <a:cxn ang="0">
                  <a:pos x="5628" y="1482"/>
                </a:cxn>
                <a:cxn ang="0">
                  <a:pos x="5759" y="1572"/>
                </a:cxn>
                <a:cxn ang="0">
                  <a:pos x="5759" y="633"/>
                </a:cxn>
                <a:cxn ang="0">
                  <a:pos x="5493" y="570"/>
                </a:cxn>
                <a:cxn ang="0">
                  <a:pos x="5214" y="501"/>
                </a:cxn>
                <a:cxn ang="0">
                  <a:pos x="4950" y="444"/>
                </a:cxn>
                <a:cxn ang="0">
                  <a:pos x="4701" y="396"/>
                </a:cxn>
                <a:cxn ang="0">
                  <a:pos x="4425" y="348"/>
                </a:cxn>
                <a:cxn ang="0">
                  <a:pos x="4110" y="294"/>
                </a:cxn>
                <a:cxn ang="0">
                  <a:pos x="3813" y="252"/>
                </a:cxn>
                <a:cxn ang="0">
                  <a:pos x="3549" y="213"/>
                </a:cxn>
                <a:cxn ang="0">
                  <a:pos x="3261" y="183"/>
                </a:cxn>
                <a:cxn ang="0">
                  <a:pos x="3015" y="153"/>
                </a:cxn>
                <a:cxn ang="0">
                  <a:pos x="2757" y="129"/>
                </a:cxn>
                <a:cxn ang="0">
                  <a:pos x="2520" y="105"/>
                </a:cxn>
                <a:cxn ang="0">
                  <a:pos x="2301" y="87"/>
                </a:cxn>
                <a:cxn ang="0">
                  <a:pos x="2013" y="66"/>
                </a:cxn>
                <a:cxn ang="0">
                  <a:pos x="1731" y="48"/>
                </a:cxn>
                <a:cxn ang="0">
                  <a:pos x="1524" y="39"/>
                </a:cxn>
                <a:cxn ang="0">
                  <a:pos x="1260" y="27"/>
                </a:cxn>
                <a:cxn ang="0">
                  <a:pos x="966" y="15"/>
                </a:cxn>
                <a:cxn ang="0">
                  <a:pos x="714" y="12"/>
                </a:cxn>
                <a:cxn ang="0">
                  <a:pos x="510" y="6"/>
                </a:cxn>
                <a:cxn ang="0">
                  <a:pos x="243" y="0"/>
                </a:cxn>
                <a:cxn ang="0">
                  <a:pos x="0" y="0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608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318" y="342"/>
                </a:cxn>
                <a:cxn ang="0">
                  <a:pos x="591" y="348"/>
                </a:cxn>
                <a:cxn ang="0">
                  <a:pos x="846" y="354"/>
                </a:cxn>
                <a:cxn ang="0">
                  <a:pos x="1074" y="360"/>
                </a:cxn>
                <a:cxn ang="0">
                  <a:pos x="1314" y="366"/>
                </a:cxn>
                <a:cxn ang="0">
                  <a:pos x="1599" y="381"/>
                </a:cxn>
                <a:cxn ang="0">
                  <a:pos x="1911" y="399"/>
                </a:cxn>
                <a:cxn ang="0">
                  <a:pos x="2241" y="420"/>
                </a:cxn>
                <a:cxn ang="0">
                  <a:pos x="2619" y="453"/>
                </a:cxn>
                <a:cxn ang="0">
                  <a:pos x="2889" y="477"/>
                </a:cxn>
                <a:cxn ang="0">
                  <a:pos x="3177" y="507"/>
                </a:cxn>
                <a:cxn ang="0">
                  <a:pos x="3498" y="543"/>
                </a:cxn>
                <a:cxn ang="0">
                  <a:pos x="3813" y="585"/>
                </a:cxn>
                <a:cxn ang="0">
                  <a:pos x="4044" y="618"/>
                </a:cxn>
                <a:cxn ang="0">
                  <a:pos x="4365" y="669"/>
                </a:cxn>
                <a:cxn ang="0">
                  <a:pos x="4683" y="726"/>
                </a:cxn>
                <a:cxn ang="0">
                  <a:pos x="4980" y="786"/>
                </a:cxn>
                <a:cxn ang="0">
                  <a:pos x="5268" y="846"/>
                </a:cxn>
                <a:cxn ang="0">
                  <a:pos x="5646" y="942"/>
                </a:cxn>
                <a:cxn ang="0">
                  <a:pos x="5759" y="969"/>
                </a:cxn>
                <a:cxn ang="0">
                  <a:pos x="5759" y="0"/>
                </a:cxn>
                <a:cxn ang="0">
                  <a:pos x="0" y="0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609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/>
              <a:ahLst/>
              <a:cxnLst>
                <a:cxn ang="0">
                  <a:pos x="0" y="753"/>
                </a:cxn>
                <a:cxn ang="0">
                  <a:pos x="0" y="1059"/>
                </a:cxn>
                <a:cxn ang="0">
                  <a:pos x="5759" y="1059"/>
                </a:cxn>
                <a:cxn ang="0">
                  <a:pos x="5759" y="0"/>
                </a:cxn>
                <a:cxn ang="0">
                  <a:pos x="5430" y="0"/>
                </a:cxn>
                <a:cxn ang="0">
                  <a:pos x="5298" y="84"/>
                </a:cxn>
                <a:cxn ang="0">
                  <a:pos x="5136" y="159"/>
                </a:cxn>
                <a:cxn ang="0">
                  <a:pos x="4968" y="222"/>
                </a:cxn>
                <a:cxn ang="0">
                  <a:pos x="4812" y="267"/>
                </a:cxn>
                <a:cxn ang="0">
                  <a:pos x="4626" y="324"/>
                </a:cxn>
                <a:cxn ang="0">
                  <a:pos x="4440" y="366"/>
                </a:cxn>
                <a:cxn ang="0">
                  <a:pos x="4230" y="414"/>
                </a:cxn>
                <a:cxn ang="0">
                  <a:pos x="3939" y="468"/>
                </a:cxn>
                <a:cxn ang="0">
                  <a:pos x="3711" y="504"/>
                </a:cxn>
                <a:cxn ang="0">
                  <a:pos x="3441" y="543"/>
                </a:cxn>
                <a:cxn ang="0">
                  <a:pos x="3189" y="579"/>
                </a:cxn>
                <a:cxn ang="0">
                  <a:pos x="2925" y="606"/>
                </a:cxn>
                <a:cxn ang="0">
                  <a:pos x="2679" y="633"/>
                </a:cxn>
                <a:cxn ang="0">
                  <a:pos x="2418" y="654"/>
                </a:cxn>
                <a:cxn ang="0">
                  <a:pos x="2142" y="675"/>
                </a:cxn>
                <a:cxn ang="0">
                  <a:pos x="1896" y="693"/>
                </a:cxn>
                <a:cxn ang="0">
                  <a:pos x="1647" y="708"/>
                </a:cxn>
                <a:cxn ang="0">
                  <a:pos x="1404" y="720"/>
                </a:cxn>
                <a:cxn ang="0">
                  <a:pos x="1170" y="732"/>
                </a:cxn>
                <a:cxn ang="0">
                  <a:pos x="906" y="738"/>
                </a:cxn>
                <a:cxn ang="0">
                  <a:pos x="534" y="747"/>
                </a:cxn>
                <a:cxn ang="0">
                  <a:pos x="201" y="753"/>
                </a:cxn>
                <a:cxn ang="0">
                  <a:pos x="0" y="753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610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0" y="672"/>
                </a:cxn>
                <a:cxn ang="0">
                  <a:pos x="303" y="672"/>
                </a:cxn>
                <a:cxn ang="0">
                  <a:pos x="723" y="663"/>
                </a:cxn>
                <a:cxn ang="0">
                  <a:pos x="1020" y="654"/>
                </a:cxn>
                <a:cxn ang="0">
                  <a:pos x="1302" y="642"/>
                </a:cxn>
                <a:cxn ang="0">
                  <a:pos x="1554" y="630"/>
                </a:cxn>
                <a:cxn ang="0">
                  <a:pos x="1779" y="615"/>
                </a:cxn>
                <a:cxn ang="0">
                  <a:pos x="1962" y="606"/>
                </a:cxn>
                <a:cxn ang="0">
                  <a:pos x="2193" y="588"/>
                </a:cxn>
                <a:cxn ang="0">
                  <a:pos x="2448" y="570"/>
                </a:cxn>
                <a:cxn ang="0">
                  <a:pos x="2700" y="546"/>
                </a:cxn>
                <a:cxn ang="0">
                  <a:pos x="2904" y="528"/>
                </a:cxn>
                <a:cxn ang="0">
                  <a:pos x="3138" y="498"/>
                </a:cxn>
                <a:cxn ang="0">
                  <a:pos x="3324" y="474"/>
                </a:cxn>
                <a:cxn ang="0">
                  <a:pos x="3534" y="447"/>
                </a:cxn>
                <a:cxn ang="0">
                  <a:pos x="3735" y="420"/>
                </a:cxn>
                <a:cxn ang="0">
                  <a:pos x="3933" y="384"/>
                </a:cxn>
                <a:cxn ang="0">
                  <a:pos x="4116" y="351"/>
                </a:cxn>
                <a:cxn ang="0">
                  <a:pos x="4266" y="318"/>
                </a:cxn>
                <a:cxn ang="0">
                  <a:pos x="4446" y="279"/>
                </a:cxn>
                <a:cxn ang="0">
                  <a:pos x="4620" y="237"/>
                </a:cxn>
                <a:cxn ang="0">
                  <a:pos x="4779" y="192"/>
                </a:cxn>
                <a:cxn ang="0">
                  <a:pos x="4920" y="147"/>
                </a:cxn>
                <a:cxn ang="0">
                  <a:pos x="5085" y="90"/>
                </a:cxn>
                <a:cxn ang="0">
                  <a:pos x="5193" y="42"/>
                </a:cxn>
                <a:cxn ang="0">
                  <a:pos x="5283" y="0"/>
                </a:cxn>
                <a:cxn ang="0">
                  <a:pos x="3201" y="0"/>
                </a:cxn>
                <a:cxn ang="0">
                  <a:pos x="2982" y="57"/>
                </a:cxn>
                <a:cxn ang="0">
                  <a:pos x="2775" y="108"/>
                </a:cxn>
                <a:cxn ang="0">
                  <a:pos x="2562" y="150"/>
                </a:cxn>
                <a:cxn ang="0">
                  <a:pos x="2397" y="183"/>
                </a:cxn>
                <a:cxn ang="0">
                  <a:pos x="2205" y="213"/>
                </a:cxn>
                <a:cxn ang="0">
                  <a:pos x="2001" y="243"/>
                </a:cxn>
                <a:cxn ang="0">
                  <a:pos x="1776" y="273"/>
                </a:cxn>
                <a:cxn ang="0">
                  <a:pos x="1536" y="297"/>
                </a:cxn>
                <a:cxn ang="0">
                  <a:pos x="1344" y="312"/>
                </a:cxn>
                <a:cxn ang="0">
                  <a:pos x="1134" y="330"/>
                </a:cxn>
                <a:cxn ang="0">
                  <a:pos x="921" y="342"/>
                </a:cxn>
                <a:cxn ang="0">
                  <a:pos x="696" y="354"/>
                </a:cxn>
                <a:cxn ang="0">
                  <a:pos x="501" y="360"/>
                </a:cxn>
                <a:cxn ang="0">
                  <a:pos x="279" y="366"/>
                </a:cxn>
                <a:cxn ang="0">
                  <a:pos x="99" y="369"/>
                </a:cxn>
                <a:cxn ang="0">
                  <a:pos x="0" y="366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611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5"/>
                </a:cxn>
                <a:cxn ang="0">
                  <a:pos x="192" y="285"/>
                </a:cxn>
                <a:cxn ang="0">
                  <a:pos x="384" y="282"/>
                </a:cxn>
                <a:cxn ang="0">
                  <a:pos x="579" y="276"/>
                </a:cxn>
                <a:cxn ang="0">
                  <a:pos x="789" y="267"/>
                </a:cxn>
                <a:cxn ang="0">
                  <a:pos x="999" y="258"/>
                </a:cxn>
                <a:cxn ang="0">
                  <a:pos x="1161" y="246"/>
                </a:cxn>
                <a:cxn ang="0">
                  <a:pos x="1302" y="234"/>
                </a:cxn>
                <a:cxn ang="0">
                  <a:pos x="1458" y="222"/>
                </a:cxn>
                <a:cxn ang="0">
                  <a:pos x="1665" y="201"/>
                </a:cxn>
                <a:cxn ang="0">
                  <a:pos x="1992" y="159"/>
                </a:cxn>
                <a:cxn ang="0">
                  <a:pos x="2301" y="117"/>
                </a:cxn>
                <a:cxn ang="0">
                  <a:pos x="2604" y="60"/>
                </a:cxn>
                <a:cxn ang="0">
                  <a:pos x="2883" y="0"/>
                </a:cxn>
                <a:cxn ang="0">
                  <a:pos x="0" y="0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099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1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1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1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9A00279-8DE7-4CAB-B375-589007AEF9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8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1.xls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jpeg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2.xls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jpeg"/><Relationship Id="rId4" Type="http://schemas.openxmlformats.org/officeDocument/2006/relationships/image" Target="../media/image17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8.jpeg"/><Relationship Id="rId4" Type="http://schemas.openxmlformats.org/officeDocument/2006/relationships/image" Target="../media/image19.w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1219200"/>
            <a:ext cx="9144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First Step to  Success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3200" b="1" dirty="0" smtClean="0">
                <a:solidFill>
                  <a:srgbClr val="00FF00"/>
                </a:solidFill>
                <a:latin typeface="Tahoma" pitchFamily="34" charset="0"/>
                <a:cs typeface="Tahoma" pitchFamily="34" charset="0"/>
              </a:rPr>
              <a:t>An Early Intervention Program for Young Children with Challenging Behaviors</a:t>
            </a:r>
            <a:r>
              <a:rPr lang="en-US" sz="3200" b="1" dirty="0" smtClean="0">
                <a:solidFill>
                  <a:srgbClr val="FF00FF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3200" b="1" dirty="0" smtClean="0">
                <a:solidFill>
                  <a:srgbClr val="FF00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3200" b="1" dirty="0" smtClean="0">
                <a:solidFill>
                  <a:srgbClr val="FF00FF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3200" b="1" dirty="0" smtClean="0">
                <a:solidFill>
                  <a:srgbClr val="FF00FF"/>
                </a:solidFill>
                <a:latin typeface="Tahoma" pitchFamily="34" charset="0"/>
                <a:cs typeface="Tahoma" pitchFamily="34" charset="0"/>
              </a:rPr>
            </a:br>
            <a:endParaRPr lang="en-US" sz="3200" b="1" dirty="0" smtClean="0">
              <a:solidFill>
                <a:srgbClr val="FF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4267200"/>
            <a:ext cx="9144000" cy="17526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1800" b="1" dirty="0" smtClean="0">
                <a:latin typeface="Tahoma" pitchFamily="34" charset="0"/>
                <a:cs typeface="Tahoma" pitchFamily="34" charset="0"/>
              </a:rPr>
              <a:t>Instructor:</a:t>
            </a:r>
          </a:p>
          <a:p>
            <a:pPr>
              <a:defRPr/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Annemieke Golly, Ph.D.,</a:t>
            </a:r>
          </a:p>
          <a:p>
            <a:pPr>
              <a:defRPr/>
            </a:pPr>
            <a:r>
              <a:rPr lang="en-US" sz="1600" b="1" dirty="0" smtClean="0">
                <a:latin typeface="Tahoma" pitchFamily="34" charset="0"/>
                <a:cs typeface="Tahoma" pitchFamily="34" charset="0"/>
              </a:rPr>
              <a:t>agolly@uoregon.edu</a:t>
            </a:r>
          </a:p>
          <a:p>
            <a:pPr>
              <a:defRPr/>
            </a:pPr>
            <a:r>
              <a:rPr lang="en-US" sz="1600" b="1" dirty="0" smtClean="0">
                <a:latin typeface="Tahoma" pitchFamily="34" charset="0"/>
                <a:cs typeface="Tahoma" pitchFamily="34" charset="0"/>
              </a:rPr>
              <a:t>(541) 344-7784</a:t>
            </a:r>
            <a:endParaRPr lang="en-US" b="1" dirty="0" smtClean="0"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US" sz="2400" b="1" dirty="0" smtClean="0"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CC99FF"/>
                </a:solidFill>
                <a:latin typeface="Tahoma" pitchFamily="34" charset="0"/>
                <a:cs typeface="Tahoma" pitchFamily="34" charset="0"/>
              </a:rPr>
              <a:t>Oregon Research Institute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Tahoma" pitchFamily="34" charset="0"/>
                <a:cs typeface="Tahoma" pitchFamily="34" charset="0"/>
              </a:rPr>
              <a:t>What are its primary goals?</a:t>
            </a:r>
            <a:r>
              <a:rPr lang="en-US" sz="4000" dirty="0" smtClean="0"/>
              <a:t>	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7630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Teach children to get along with others at school (teachers and peers).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Teach children how to focus and complete tasks.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Tahoma" pitchFamily="34" charset="0"/>
                <a:cs typeface="Tahoma" pitchFamily="34" charset="0"/>
              </a:rPr>
              <a:t>Where does it take place?	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839200" cy="41148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3600" dirty="0" smtClean="0">
                <a:latin typeface="Tahoma" pitchFamily="34" charset="0"/>
                <a:cs typeface="Tahoma" pitchFamily="34" charset="0"/>
              </a:rPr>
              <a:t>In the classroom – takes about 30 days to complete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sz="3600" dirty="0" smtClean="0">
              <a:latin typeface="Tahoma" pitchFamily="34" charset="0"/>
              <a:cs typeface="Tahoma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3600" dirty="0" smtClean="0">
                <a:latin typeface="Tahoma" pitchFamily="34" charset="0"/>
                <a:cs typeface="Tahoma" pitchFamily="34" charset="0"/>
              </a:rPr>
              <a:t>In the home – six one-hour weekly visits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6629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0179" name="Picture 3" descr="Screening&amp;InterventionProcess_POSTER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725" y="1295400"/>
            <a:ext cx="84582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6629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0181" name="Picture 6" descr="ImplementationTimeline_POSTER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81724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Tahoma" pitchFamily="34" charset="0"/>
                <a:cs typeface="Tahoma" pitchFamily="34" charset="0"/>
              </a:rPr>
              <a:t>How is it done in the classroom?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839200" cy="4114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First Step Coach role-plays and teaches child expected behaviors.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When child is ready, he/she “plays the </a:t>
            </a:r>
            <a:r>
              <a:rPr lang="en-US" sz="2800" dirty="0" smtClean="0">
                <a:solidFill>
                  <a:srgbClr val="00FF00"/>
                </a:solidFill>
                <a:latin typeface="Tahoma" pitchFamily="34" charset="0"/>
                <a:cs typeface="Tahoma" pitchFamily="34" charset="0"/>
              </a:rPr>
              <a:t>Green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/</a:t>
            </a:r>
            <a:r>
              <a:rPr lang="en-US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Red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Card game” with peers.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Child earns special activities for entire class.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Parents receive daily feedback.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Teachers take over and continue the approach.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What is done in the home?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Six one-hour weekly visits by the coach.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dirty="0" smtClean="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Coach teaches family fun and supportive activities designed to help the child succeed in school.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dirty="0" smtClean="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Parents or caregivers are encouraged to do the activities a few minutes each day with the child.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plementationFlowchart_homeBase_POSTER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600000"/>
            <a:ext cx="3962400" cy="563423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>
                <a:latin typeface="Tahoma" pitchFamily="34" charset="0"/>
                <a:cs typeface="Tahoma" pitchFamily="34" charset="0"/>
              </a:rPr>
              <a:t>How do we know it works?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839200" cy="4114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Program received 20 Million Dollars Research grants during the past decade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sz="2800" b="1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Recognized as a model program by: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Substance Abuse and Mental Health Services Administration (SAMHSA) –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sz="2400" b="1" dirty="0" smtClean="0"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Prevention Research Center – Pennsylvania State University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b="1" dirty="0" smtClean="0"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University of Colorado – Center for the Study and Prevention of Violence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Tahoma" pitchFamily="34" charset="0"/>
                <a:cs typeface="Tahoma" pitchFamily="34" charset="0"/>
              </a:rPr>
              <a:t>What outcomes are expected?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Improved social behaviors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Improved educational outcomes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 	(early literacy skills)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Improved child-family interactions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Tahoma" pitchFamily="34" charset="0"/>
                <a:cs typeface="Tahoma" pitchFamily="34" charset="0"/>
              </a:rPr>
              <a:t>How are outcomes measured?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4114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ESP Adaptive Behavior Scale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dirty="0" smtClean="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ESP Maladaptive Behavior Scale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dirty="0" smtClean="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Aggressive subscale of Child Behavior Checklist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dirty="0" smtClean="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AET Observations using a stop watch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dirty="0" smtClean="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Woodcock-Johnson III (growth curve analysis)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14300" y="471488"/>
          <a:ext cx="8916988" cy="591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60" name="Drawing" r:id="rId3" imgW="8915400" imgH="5915160" progId="">
                  <p:embed/>
                </p:oleObj>
              </mc:Choice>
              <mc:Fallback>
                <p:oleObj name="Drawing" r:id="rId3" imgW="8915400" imgH="59151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471488"/>
                        <a:ext cx="8916988" cy="591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14300" y="471488"/>
          <a:ext cx="8916988" cy="591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61" name="Drawing" r:id="rId5" imgW="8915400" imgH="5915160" progId="">
                  <p:embed/>
                </p:oleObj>
              </mc:Choice>
              <mc:Fallback>
                <p:oleObj name="Drawing" r:id="rId5" imgW="8915400" imgH="591516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471488"/>
                        <a:ext cx="8916988" cy="591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Agenda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9:00 – 9:30 	Introductions</a:t>
            </a:r>
          </a:p>
          <a:p>
            <a:pPr>
              <a:buNone/>
              <a:defRPr/>
            </a:pPr>
            <a:endParaRPr lang="en-US" sz="2400" b="1" dirty="0" smtClean="0"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9:30 – 12:00	 Positive, proactive strategies for ALL 			kids</a:t>
            </a:r>
          </a:p>
          <a:p>
            <a:pPr>
              <a:defRPr/>
            </a:pPr>
            <a:endParaRPr lang="en-US" sz="2400" b="1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12:00 – 1:00 	 Lunch</a:t>
            </a:r>
          </a:p>
          <a:p>
            <a:pPr>
              <a:defRPr/>
            </a:pPr>
            <a:endParaRPr lang="en-US" sz="2400" b="1" dirty="0" smtClean="0"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1:00 – 3:15  	First Step to Success</a:t>
            </a:r>
          </a:p>
          <a:p>
            <a:pPr>
              <a:defRPr/>
            </a:pPr>
            <a:endParaRPr lang="en-US" sz="2400" b="1" dirty="0" smtClean="0"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3:15 – 3:30 	 Focus group and wrap-up.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253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-228600" y="-117475"/>
          <a:ext cx="9677400" cy="724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03" name="Chart" r:id="rId4" imgW="4362388" imgH="3266976" progId="Excel.Sheet.8">
                  <p:embed/>
                </p:oleObj>
              </mc:Choice>
              <mc:Fallback>
                <p:oleObj name="Chart" r:id="rId4" imgW="4362388" imgH="3266976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-117475"/>
                        <a:ext cx="9677400" cy="724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57200"/>
            <a:ext cx="9144000" cy="1417638"/>
          </a:xfrm>
          <a:solidFill>
            <a:schemeClr val="bg1"/>
          </a:solidFill>
          <a:ln/>
        </p:spPr>
        <p:txBody>
          <a:bodyPr/>
          <a:lstStyle/>
          <a:p>
            <a:r>
              <a:rPr lang="en-US" b="1" u="sng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Outcome for Class as a Whole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9144000" cy="5486400"/>
          </a:xfrm>
          <a:solidFill>
            <a:schemeClr val="bg1"/>
          </a:solidFill>
          <a:ln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endParaRPr lang="en-US" b="1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b="1" i="1" dirty="0">
                <a:latin typeface="Tahoma" pitchFamily="34" charset="0"/>
                <a:cs typeface="Tahoma" pitchFamily="34" charset="0"/>
              </a:rPr>
              <a:t>“Did the First Step program have an effect on the behavior of your class as a whole?”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1800" b="1" dirty="0">
                <a:solidFill>
                  <a:srgbClr val="FF00FF"/>
                </a:solidFill>
                <a:latin typeface="Tahoma" pitchFamily="34" charset="0"/>
                <a:cs typeface="Tahoma" pitchFamily="34" charset="0"/>
              </a:rPr>
              <a:t>1-Very negative effect , 2- Negative effect, 3 – No effect, 4-Positive Effect, 5- Very positive effect.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 b="1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600" b="1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800" b="1" dirty="0">
                <a:latin typeface="Tahoma" pitchFamily="34" charset="0"/>
                <a:cs typeface="Tahoma" pitchFamily="34" charset="0"/>
              </a:rPr>
              <a:t>Teachers from Washington County reported 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that  as a result of The First Step to Success Intervention…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00FF00"/>
                </a:solidFill>
                <a:latin typeface="Tahoma" pitchFamily="34" charset="0"/>
                <a:cs typeface="Tahoma" pitchFamily="34" charset="0"/>
              </a:rPr>
              <a:t>class </a:t>
            </a:r>
            <a:r>
              <a:rPr lang="en-US" sz="2800" b="1" dirty="0">
                <a:solidFill>
                  <a:srgbClr val="00FF00"/>
                </a:solidFill>
                <a:latin typeface="Tahoma" pitchFamily="34" charset="0"/>
                <a:cs typeface="Tahoma" pitchFamily="34" charset="0"/>
              </a:rPr>
              <a:t>behavior improved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Tahoma" pitchFamily="34" charset="0"/>
                <a:cs typeface="Tahoma" pitchFamily="34" charset="0"/>
              </a:rPr>
              <a:t>in 198 out of 221 classrooms (</a:t>
            </a:r>
            <a:r>
              <a:rPr lang="en-US" sz="2800" b="1" dirty="0">
                <a:solidFill>
                  <a:srgbClr val="00FF00"/>
                </a:solidFill>
                <a:latin typeface="Tahoma" pitchFamily="34" charset="0"/>
                <a:cs typeface="Tahoma" pitchFamily="34" charset="0"/>
              </a:rPr>
              <a:t>91</a:t>
            </a:r>
            <a:r>
              <a:rPr lang="en-US" sz="2800" b="1" dirty="0" smtClean="0">
                <a:solidFill>
                  <a:srgbClr val="00FF00"/>
                </a:solidFill>
                <a:latin typeface="Tahoma" pitchFamily="34" charset="0"/>
                <a:cs typeface="Tahoma" pitchFamily="34" charset="0"/>
              </a:rPr>
              <a:t>%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These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teachers rated this question either a </a:t>
            </a:r>
            <a:r>
              <a:rPr lang="en-US" sz="2400" b="1" dirty="0">
                <a:solidFill>
                  <a:srgbClr val="FF00FF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 or a </a:t>
            </a:r>
            <a:r>
              <a:rPr lang="en-US" sz="2400" b="1" dirty="0" smtClean="0">
                <a:solidFill>
                  <a:srgbClr val="FF00FF"/>
                </a:solidFill>
                <a:latin typeface="Tahoma" pitchFamily="34" charset="0"/>
                <a:cs typeface="Tahoma" pitchFamily="34" charset="0"/>
              </a:rPr>
              <a:t>5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On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the scale above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1" y="0"/>
          <a:ext cx="982979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27" name="Worksheet" r:id="rId4" imgW="8753314" imgH="6486384" progId="Excel.Sheet.8">
                  <p:embed/>
                </p:oleObj>
              </mc:Choice>
              <mc:Fallback>
                <p:oleObj name="Worksheet" r:id="rId4" imgW="8753314" imgH="6486384" progId="Excel.Sheet.8">
                  <p:embed/>
                  <p:pic>
                    <p:nvPicPr>
                      <p:cNvPr id="0" name="Picture 2" descr="Parchmen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9829799" cy="6858000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47800"/>
            <a:ext cx="9144000" cy="37338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In order for the child to change their behavior, the adults must change their interactions with the child first.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609600"/>
            <a:ext cx="95250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  <a:latin typeface="Tahoma" pitchFamily="34" charset="0"/>
              </a:rPr>
              <a:t>Be Consistent with Expectations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915400" cy="41148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ahoma" pitchFamily="34" charset="0"/>
              </a:rPr>
              <a:t>If you expect students to raise their hand quietly…Only call on students who raise their hand.  Do not respond to talk outs.</a:t>
            </a:r>
          </a:p>
          <a:p>
            <a:pPr eaLnBrk="1" hangingPunct="1"/>
            <a:endParaRPr lang="en-US" b="1" smtClean="0">
              <a:latin typeface="Tahoma" pitchFamily="34" charset="0"/>
            </a:endParaRPr>
          </a:p>
          <a:p>
            <a:pPr eaLnBrk="1" hangingPunct="1"/>
            <a:r>
              <a:rPr lang="en-US" b="1" smtClean="0">
                <a:latin typeface="Tahoma" pitchFamily="34" charset="0"/>
              </a:rPr>
              <a:t>If you expect students to work quietly, reinforce the students who are working quietly.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38100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b="1" dirty="0" smtClean="0"/>
              <a:t>X-</a:t>
            </a:r>
            <a:r>
              <a:rPr lang="en-US" sz="4000" b="1" dirty="0" smtClean="0">
                <a:latin typeface="Tahoma" pitchFamily="34" charset="0"/>
                <a:cs typeface="Tahoma" pitchFamily="34" charset="0"/>
              </a:rPr>
              <a:t>Activity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Pick a partner or get into groups of 4.</a:t>
            </a:r>
          </a:p>
          <a:p>
            <a:pPr>
              <a:lnSpc>
                <a:spcPct val="90000"/>
              </a:lnSpc>
              <a:defRPr/>
            </a:pPr>
            <a:endParaRPr lang="en-US" sz="2800" b="1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Identify one area in your classroom that needs improvement.</a:t>
            </a:r>
          </a:p>
          <a:p>
            <a:pPr>
              <a:lnSpc>
                <a:spcPct val="90000"/>
              </a:lnSpc>
              <a:defRPr/>
            </a:pPr>
            <a:endParaRPr lang="en-US" sz="2800" b="1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DO NOT commit </a:t>
            </a:r>
            <a:r>
              <a:rPr lang="en-US" sz="2800" b="1" dirty="0" smtClean="0">
                <a:solidFill>
                  <a:srgbClr val="FF5050"/>
                </a:solidFill>
                <a:latin typeface="Tahoma" pitchFamily="34" charset="0"/>
                <a:cs typeface="Tahoma" pitchFamily="34" charset="0"/>
              </a:rPr>
              <a:t>ASSUMESIDE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 (Anita Archer)!</a:t>
            </a:r>
          </a:p>
          <a:p>
            <a:pPr>
              <a:lnSpc>
                <a:spcPct val="90000"/>
              </a:lnSpc>
              <a:defRPr/>
            </a:pPr>
            <a:endParaRPr lang="en-US" sz="2800" b="1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What do you want to see and/or hear instead?</a:t>
            </a:r>
          </a:p>
          <a:p>
            <a:pPr>
              <a:lnSpc>
                <a:spcPct val="90000"/>
              </a:lnSpc>
              <a:defRPr/>
            </a:pPr>
            <a:endParaRPr lang="en-US" sz="2800" b="1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How will you teach this expectation?</a:t>
            </a:r>
          </a:p>
          <a:p>
            <a:pPr>
              <a:lnSpc>
                <a:spcPct val="90000"/>
              </a:lnSpc>
              <a:defRPr/>
            </a:pPr>
            <a:endParaRPr lang="en-US" sz="2800" b="1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What kind of motivator will you use?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What can be done??</a:t>
            </a:r>
          </a:p>
        </p:txBody>
      </p:sp>
      <p:sp>
        <p:nvSpPr>
          <p:cNvPr id="283651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9144000" cy="5715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i="1" dirty="0" smtClean="0">
                <a:latin typeface="Tahoma" pitchFamily="34" charset="0"/>
                <a:cs typeface="Tahoma" pitchFamily="34" charset="0"/>
              </a:rPr>
              <a:t>Establish Clear Expectations for the Group</a:t>
            </a:r>
          </a:p>
          <a:p>
            <a:pPr>
              <a:lnSpc>
                <a:spcPct val="90000"/>
              </a:lnSpc>
              <a:defRPr/>
            </a:pPr>
            <a:endParaRPr lang="en-US" sz="3600" dirty="0" smtClean="0"/>
          </a:p>
          <a:p>
            <a:pPr>
              <a:lnSpc>
                <a:spcPct val="90000"/>
              </a:lnSpc>
              <a:defRPr/>
            </a:pPr>
            <a:endParaRPr lang="en-US" sz="3600" dirty="0" smtClean="0"/>
          </a:p>
          <a:p>
            <a:pPr>
              <a:lnSpc>
                <a:spcPct val="90000"/>
              </a:lnSpc>
              <a:defRPr/>
            </a:pPr>
            <a:endParaRPr lang="en-US" sz="3600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en-US" sz="2800" b="1" dirty="0" smtClean="0">
                <a:solidFill>
                  <a:srgbClr val="99FF66"/>
                </a:solidFill>
                <a:latin typeface="Tahoma" pitchFamily="34" charset="0"/>
                <a:cs typeface="Tahoma" pitchFamily="34" charset="0"/>
              </a:rPr>
              <a:t>Imagine your ideal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800" b="1" dirty="0" smtClean="0">
                <a:solidFill>
                  <a:srgbClr val="99FF66"/>
                </a:solidFill>
                <a:latin typeface="Tahoma" pitchFamily="34" charset="0"/>
                <a:cs typeface="Tahoma" pitchFamily="34" charset="0"/>
              </a:rPr>
              <a:t>group.…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sz="2800" b="1" dirty="0" smtClean="0">
              <a:solidFill>
                <a:srgbClr val="99FF66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endParaRPr lang="en-US" sz="2800" b="1" dirty="0" smtClean="0">
              <a:solidFill>
                <a:srgbClr val="99FF66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en-US" b="1" dirty="0" smtClean="0">
              <a:solidFill>
                <a:srgbClr val="99FF66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solidFill>
                  <a:srgbClr val="99FF66"/>
                </a:solidFill>
                <a:latin typeface="Tahoma" pitchFamily="34" charset="0"/>
                <a:cs typeface="Tahoma" pitchFamily="34" charset="0"/>
              </a:rPr>
              <a:t>- What do you want to see?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solidFill>
                  <a:srgbClr val="99FF66"/>
                </a:solidFill>
                <a:latin typeface="Tahoma" pitchFamily="34" charset="0"/>
                <a:cs typeface="Tahoma" pitchFamily="34" charset="0"/>
              </a:rPr>
              <a:t>- What do you want to </a:t>
            </a:r>
            <a:r>
              <a:rPr lang="en-US" sz="3200" b="1" dirty="0" smtClean="0">
                <a:solidFill>
                  <a:srgbClr val="99FF66"/>
                </a:solidFill>
                <a:latin typeface="Tahoma" pitchFamily="34" charset="0"/>
                <a:cs typeface="Tahoma" pitchFamily="34" charset="0"/>
              </a:rPr>
              <a:t>hear?</a:t>
            </a:r>
          </a:p>
          <a:p>
            <a:pPr lvl="1">
              <a:lnSpc>
                <a:spcPct val="90000"/>
              </a:lnSpc>
              <a:defRPr/>
            </a:pPr>
            <a:endParaRPr lang="en-US" sz="2400" dirty="0" smtClean="0"/>
          </a:p>
          <a:p>
            <a:pPr lvl="1">
              <a:lnSpc>
                <a:spcPct val="90000"/>
              </a:lnSpc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3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3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3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3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1" grpId="0" build="p" autoUpdateAnimBg="0" advAuto="200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Examples of Clear Expectations: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52578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latin typeface="Tahoma" pitchFamily="34" charset="0"/>
                <a:cs typeface="Tahoma" pitchFamily="34" charset="0"/>
              </a:rPr>
              <a:t>Follow directions the first time given</a:t>
            </a:r>
          </a:p>
          <a:p>
            <a:pPr>
              <a:defRPr/>
            </a:pPr>
            <a:endParaRPr lang="en-US" sz="3600" b="1" dirty="0" smtClean="0"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sz="3600" b="1" dirty="0" smtClean="0">
                <a:solidFill>
                  <a:srgbClr val="66CCFF"/>
                </a:solidFill>
                <a:latin typeface="Tahoma" pitchFamily="34" charset="0"/>
                <a:cs typeface="Tahoma" pitchFamily="34" charset="0"/>
              </a:rPr>
              <a:t>Move </a:t>
            </a:r>
            <a:r>
              <a:rPr lang="en-US" sz="3600" b="1" err="1" smtClean="0">
                <a:solidFill>
                  <a:srgbClr val="66CCFF"/>
                </a:solidFill>
                <a:latin typeface="Tahoma" pitchFamily="34" charset="0"/>
                <a:cs typeface="Tahoma" pitchFamily="34" charset="0"/>
              </a:rPr>
              <a:t>carefully</a:t>
            </a:r>
            <a:r>
              <a:rPr lang="en-US" sz="3600" b="1" smtClean="0">
                <a:solidFill>
                  <a:srgbClr val="66CCFF"/>
                </a:solidFill>
                <a:latin typeface="Tahoma" pitchFamily="34" charset="0"/>
                <a:cs typeface="Tahoma" pitchFamily="34" charset="0"/>
              </a:rPr>
              <a:t>, quickly </a:t>
            </a:r>
            <a:r>
              <a:rPr lang="en-US" sz="3600" b="1" dirty="0" smtClean="0">
                <a:solidFill>
                  <a:srgbClr val="66CCFF"/>
                </a:solidFill>
                <a:latin typeface="Tahoma" pitchFamily="34" charset="0"/>
                <a:cs typeface="Tahoma" pitchFamily="34" charset="0"/>
              </a:rPr>
              <a:t>and quietly</a:t>
            </a:r>
          </a:p>
          <a:p>
            <a:pPr>
              <a:defRPr/>
            </a:pPr>
            <a:endParaRPr lang="en-US" sz="3600" b="1" dirty="0" smtClean="0"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sz="3600" b="1" dirty="0" smtClean="0">
                <a:solidFill>
                  <a:srgbClr val="FF99FF"/>
                </a:solidFill>
                <a:latin typeface="Tahoma" pitchFamily="34" charset="0"/>
                <a:cs typeface="Tahoma" pitchFamily="34" charset="0"/>
              </a:rPr>
              <a:t>Raise your hand for permission to speak</a:t>
            </a:r>
            <a:endParaRPr lang="en-US" sz="3600" b="1" dirty="0" smtClean="0"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US" sz="3600" b="1" dirty="0" smtClean="0"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sz="3600" b="1" dirty="0" smtClean="0">
                <a:solidFill>
                  <a:schemeClr val="folHlink"/>
                </a:solidFill>
                <a:latin typeface="Tahoma" pitchFamily="34" charset="0"/>
                <a:cs typeface="Tahoma" pitchFamily="34" charset="0"/>
              </a:rPr>
              <a:t>Keep hands, feet and objects to self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9" grpId="0" build="p" autoUpdateAnimBg="0" advAuto="100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roomExpectations_PieChart_POSTER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28600"/>
            <a:ext cx="4648200" cy="625053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0" smtClean="0"/>
              <a:t>Why do most children misbehave?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4000" b="0" smtClean="0">
                <a:solidFill>
                  <a:srgbClr val="FF99FF"/>
                </a:solidFill>
              </a:rPr>
              <a:t>Attention</a:t>
            </a:r>
            <a:r>
              <a:rPr lang="en-US" sz="4000" b="0" smtClean="0"/>
              <a:t> (adult, peer)</a:t>
            </a:r>
          </a:p>
          <a:p>
            <a:pPr>
              <a:defRPr/>
            </a:pPr>
            <a:endParaRPr lang="en-US" sz="4000" b="0" smtClean="0"/>
          </a:p>
          <a:p>
            <a:pPr>
              <a:defRPr/>
            </a:pPr>
            <a:r>
              <a:rPr lang="en-US" sz="4000" b="0" smtClean="0">
                <a:solidFill>
                  <a:srgbClr val="99FF66"/>
                </a:solidFill>
              </a:rPr>
              <a:t>Avoidance</a:t>
            </a:r>
            <a:r>
              <a:rPr lang="en-US" sz="4000" b="0" smtClean="0"/>
              <a:t> (Task too hard, too easy, boring)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 build="p" autoUpdateAnimBg="0" advAuto="3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74700"/>
          </a:xfrm>
        </p:spPr>
        <p:txBody>
          <a:bodyPr/>
          <a:lstStyle/>
          <a:p>
            <a:pPr marL="39688" eaLnBrk="1" hangingPunct="1"/>
            <a:r>
              <a:rPr lang="en-US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What helps Mark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609600"/>
            <a:ext cx="8686800" cy="4876800"/>
          </a:xfrm>
        </p:spPr>
        <p:txBody>
          <a:bodyPr/>
          <a:lstStyle/>
          <a:p>
            <a:pPr marL="382588" eaLnBrk="1" hangingPunct="1">
              <a:buFontTx/>
              <a:buNone/>
            </a:pPr>
            <a:endParaRPr lang="en-US" sz="2800" dirty="0" smtClean="0"/>
          </a:p>
          <a:p>
            <a:pPr marL="382588" eaLnBrk="1" hangingPunct="1"/>
            <a:r>
              <a:rPr lang="en-US" sz="2400" b="1" dirty="0" smtClean="0">
                <a:solidFill>
                  <a:srgbClr val="66FFFF"/>
                </a:solidFill>
                <a:latin typeface="Tahoma" pitchFamily="34" charset="0"/>
                <a:cs typeface="Tahoma" pitchFamily="34" charset="0"/>
              </a:rPr>
              <a:t>Organization</a:t>
            </a:r>
          </a:p>
          <a:p>
            <a:pPr marL="382588" eaLnBrk="1" hangingPunct="1">
              <a:buFontTx/>
              <a:buNone/>
            </a:pPr>
            <a:endParaRPr lang="en-US" sz="24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382588" eaLnBrk="1" hangingPunct="1"/>
            <a:r>
              <a:rPr lang="en-US" sz="2400" b="1" dirty="0" smtClean="0">
                <a:solidFill>
                  <a:schemeClr val="folHlink"/>
                </a:solidFill>
                <a:latin typeface="Tahoma" pitchFamily="34" charset="0"/>
                <a:cs typeface="Tahoma" pitchFamily="34" charset="0"/>
              </a:rPr>
              <a:t>Clear Expectations</a:t>
            </a:r>
          </a:p>
          <a:p>
            <a:pPr marL="382588" eaLnBrk="1" hangingPunct="1">
              <a:buFontTx/>
              <a:buNone/>
            </a:pPr>
            <a:endParaRPr lang="en-US" sz="2400" b="1" dirty="0" smtClean="0">
              <a:solidFill>
                <a:schemeClr val="folHlink"/>
              </a:solidFill>
              <a:latin typeface="Tahoma" pitchFamily="34" charset="0"/>
              <a:cs typeface="Tahoma" pitchFamily="34" charset="0"/>
            </a:endParaRPr>
          </a:p>
          <a:p>
            <a:pPr marL="382588" eaLnBrk="1" hangingPunct="1"/>
            <a:r>
              <a:rPr lang="en-US" sz="2400" b="1" dirty="0" smtClean="0">
                <a:solidFill>
                  <a:srgbClr val="C9C9FF"/>
                </a:solidFill>
                <a:latin typeface="Tahoma" pitchFamily="34" charset="0"/>
                <a:cs typeface="Tahoma" pitchFamily="34" charset="0"/>
              </a:rPr>
              <a:t>Adequate sleep</a:t>
            </a:r>
          </a:p>
          <a:p>
            <a:pPr marL="382588" eaLnBrk="1" hangingPunct="1">
              <a:buNone/>
            </a:pPr>
            <a:endParaRPr lang="en-US" sz="2400" b="1" dirty="0" smtClean="0">
              <a:solidFill>
                <a:srgbClr val="C9C9FF"/>
              </a:solidFill>
              <a:latin typeface="Tahoma" pitchFamily="34" charset="0"/>
              <a:cs typeface="Tahoma" pitchFamily="34" charset="0"/>
            </a:endParaRPr>
          </a:p>
          <a:p>
            <a:pPr marL="382588" eaLnBrk="1" hangingPunct="1"/>
            <a:r>
              <a:rPr lang="en-US" sz="2400" b="1" dirty="0" smtClean="0">
                <a:solidFill>
                  <a:srgbClr val="66FF33"/>
                </a:solidFill>
                <a:latin typeface="Tahoma" pitchFamily="34" charset="0"/>
                <a:cs typeface="Tahoma" pitchFamily="34" charset="0"/>
              </a:rPr>
              <a:t>Regular and healthy meals</a:t>
            </a:r>
          </a:p>
          <a:p>
            <a:pPr marL="382588" eaLnBrk="1" hangingPunct="1">
              <a:buFontTx/>
              <a:buNone/>
            </a:pPr>
            <a:endParaRPr lang="en-US" sz="2400" b="1" dirty="0" smtClean="0">
              <a:solidFill>
                <a:srgbClr val="66FF33"/>
              </a:solidFill>
              <a:latin typeface="Tahoma" pitchFamily="34" charset="0"/>
              <a:cs typeface="Tahoma" pitchFamily="34" charset="0"/>
            </a:endParaRPr>
          </a:p>
          <a:p>
            <a:pPr marL="382588" eaLnBrk="1" hangingPunct="1"/>
            <a:r>
              <a:rPr lang="en-US" sz="2400" b="1" dirty="0" err="1" smtClean="0">
                <a:latin typeface="Tahoma" pitchFamily="34" charset="0"/>
                <a:cs typeface="Tahoma" pitchFamily="34" charset="0"/>
              </a:rPr>
              <a:t>Excercise</a:t>
            </a:r>
            <a:endParaRPr lang="en-US" sz="2400" b="1" dirty="0" smtClean="0">
              <a:latin typeface="Tahoma" pitchFamily="34" charset="0"/>
              <a:cs typeface="Tahoma" pitchFamily="34" charset="0"/>
            </a:endParaRPr>
          </a:p>
          <a:p>
            <a:pPr marL="382588" eaLnBrk="1" hangingPunct="1"/>
            <a:endParaRPr lang="en-US" sz="2400" b="1" dirty="0" smtClean="0">
              <a:latin typeface="Tahoma" pitchFamily="34" charset="0"/>
              <a:cs typeface="Tahoma" pitchFamily="34" charset="0"/>
            </a:endParaRPr>
          </a:p>
          <a:p>
            <a:pPr marL="382588" eaLnBrk="1" hangingPunct="1"/>
            <a:r>
              <a:rPr lang="en-US" sz="2400" b="1" dirty="0" smtClean="0">
                <a:solidFill>
                  <a:srgbClr val="CC00FF"/>
                </a:solidFill>
                <a:latin typeface="Tahoma" pitchFamily="34" charset="0"/>
                <a:cs typeface="Tahoma" pitchFamily="34" charset="0"/>
              </a:rPr>
              <a:t>Humor</a:t>
            </a:r>
          </a:p>
          <a:p>
            <a:pPr marL="382588" eaLnBrk="1" hangingPunct="1"/>
            <a:endParaRPr lang="en-US" sz="2400" b="1" dirty="0" smtClean="0">
              <a:solidFill>
                <a:srgbClr val="CC00FF"/>
              </a:solidFill>
              <a:latin typeface="Tahoma" pitchFamily="34" charset="0"/>
              <a:cs typeface="Tahoma" pitchFamily="34" charset="0"/>
            </a:endParaRPr>
          </a:p>
          <a:p>
            <a:pPr marL="382588" eaLnBrk="1" hangingPunct="1"/>
            <a:r>
              <a:rPr lang="en-US" sz="2400" b="1" dirty="0" smtClean="0">
                <a:solidFill>
                  <a:srgbClr val="CC9900"/>
                </a:solidFill>
                <a:latin typeface="Tahoma" pitchFamily="34" charset="0"/>
                <a:cs typeface="Tahoma" pitchFamily="34" charset="0"/>
              </a:rPr>
              <a:t>A </a:t>
            </a:r>
            <a:r>
              <a:rPr lang="en-US" sz="2400" b="1" dirty="0" err="1" smtClean="0">
                <a:solidFill>
                  <a:srgbClr val="CC9900"/>
                </a:solidFill>
                <a:latin typeface="Tahoma" pitchFamily="34" charset="0"/>
                <a:cs typeface="Tahoma" pitchFamily="34" charset="0"/>
              </a:rPr>
              <a:t>Hobbie</a:t>
            </a:r>
            <a:r>
              <a:rPr lang="en-US" sz="2400" b="1" dirty="0" smtClean="0">
                <a:solidFill>
                  <a:srgbClr val="CC9900"/>
                </a:solidFill>
                <a:latin typeface="Tahoma" pitchFamily="34" charset="0"/>
                <a:cs typeface="Tahoma" pitchFamily="34" charset="0"/>
              </a:rPr>
              <a:t> (working with horses)</a:t>
            </a:r>
          </a:p>
          <a:p>
            <a:pPr marL="382588" eaLnBrk="1" hangingPunct="1"/>
            <a:endParaRPr lang="en-US" sz="2400" dirty="0" smtClean="0">
              <a:solidFill>
                <a:srgbClr val="CC9900"/>
              </a:solidFill>
              <a:latin typeface="Lithograph" pitchFamily="2" charset="0"/>
            </a:endParaRPr>
          </a:p>
          <a:p>
            <a:pPr marL="382588" eaLnBrk="1" hangingPunct="1"/>
            <a:endParaRPr lang="en-US" sz="2400" dirty="0" smtClean="0">
              <a:solidFill>
                <a:srgbClr val="CC9900"/>
              </a:solidFill>
              <a:latin typeface="Lithograph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What Can We Do?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Motivate All Students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Provide lots of positive feedback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Minimize attention for minor inappropriate behavior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Focus on the behavior you want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Use humor, never sarcasm.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Have fun!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smtClean="0">
                <a:latin typeface="Arial" charset="0"/>
              </a:rPr>
              <a:t>Activity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9144000" cy="6324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b="0" smtClean="0"/>
              <a:t>Think of a student who is a weak or non-responder in your classroom/group</a:t>
            </a:r>
          </a:p>
          <a:p>
            <a:pPr>
              <a:lnSpc>
                <a:spcPct val="90000"/>
              </a:lnSpc>
              <a:defRPr/>
            </a:pPr>
            <a:endParaRPr lang="en-US" b="0" smtClean="0"/>
          </a:p>
          <a:p>
            <a:pPr>
              <a:lnSpc>
                <a:spcPct val="90000"/>
              </a:lnSpc>
              <a:defRPr/>
            </a:pPr>
            <a:r>
              <a:rPr lang="en-US" b="0" smtClean="0">
                <a:solidFill>
                  <a:srgbClr val="FF0000"/>
                </a:solidFill>
              </a:rPr>
              <a:t>What “need” (attention, avoidance) is maintaining the inappropriate behavior meeting for the student.</a:t>
            </a:r>
          </a:p>
          <a:p>
            <a:pPr>
              <a:lnSpc>
                <a:spcPct val="90000"/>
              </a:lnSpc>
              <a:defRPr/>
            </a:pPr>
            <a:endParaRPr lang="en-US" b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b="0" smtClean="0">
                <a:solidFill>
                  <a:srgbClr val="FF99FF"/>
                </a:solidFill>
              </a:rPr>
              <a:t>How do you typically deal with the student when unacceptable behavior occurs.</a:t>
            </a:r>
          </a:p>
          <a:p>
            <a:pPr>
              <a:lnSpc>
                <a:spcPct val="90000"/>
              </a:lnSpc>
              <a:defRPr/>
            </a:pPr>
            <a:endParaRPr lang="en-US" sz="2800" b="0" smtClean="0">
              <a:solidFill>
                <a:srgbClr val="FF99FF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b="0" smtClean="0">
                <a:solidFill>
                  <a:srgbClr val="99FF99"/>
                </a:solidFill>
              </a:rPr>
              <a:t>How might your behavior maintain the problem behavior?</a:t>
            </a:r>
          </a:p>
          <a:p>
            <a:pPr>
              <a:lnSpc>
                <a:spcPct val="90000"/>
              </a:lnSpc>
              <a:defRPr/>
            </a:pPr>
            <a:endParaRPr lang="en-US" b="0" smtClean="0">
              <a:solidFill>
                <a:srgbClr val="99FF99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n-US" b="0" smtClean="0">
              <a:solidFill>
                <a:srgbClr val="FF9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  <a:latin typeface="Tahoma" pitchFamily="34" charset="0"/>
              </a:rPr>
              <a:t>Motivation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296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smtClean="0">
                <a:latin typeface="Tahoma" pitchFamily="34" charset="0"/>
              </a:rPr>
              <a:t>If the student </a:t>
            </a:r>
            <a:r>
              <a:rPr lang="en-US" b="1" smtClean="0">
                <a:solidFill>
                  <a:srgbClr val="99FF66"/>
                </a:solidFill>
                <a:latin typeface="Tahoma" pitchFamily="34" charset="0"/>
              </a:rPr>
              <a:t>can’t </a:t>
            </a:r>
            <a:r>
              <a:rPr lang="en-US" b="1" smtClean="0">
                <a:latin typeface="Tahoma" pitchFamily="34" charset="0"/>
              </a:rPr>
              <a:t>do the task, it’s a skill problem. </a:t>
            </a:r>
            <a:r>
              <a:rPr lang="en-US" b="1" smtClean="0">
                <a:solidFill>
                  <a:srgbClr val="99FF66"/>
                </a:solidFill>
                <a:latin typeface="Tahoma" pitchFamily="34" charset="0"/>
              </a:rPr>
              <a:t>You have to teach or re-teach!</a:t>
            </a:r>
          </a:p>
          <a:p>
            <a:pPr eaLnBrk="1" hangingPunct="1">
              <a:lnSpc>
                <a:spcPct val="80000"/>
              </a:lnSpc>
            </a:pPr>
            <a:endParaRPr lang="en-US" b="1" smtClean="0">
              <a:solidFill>
                <a:srgbClr val="99FF66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b="1" smtClean="0">
                <a:latin typeface="Tahoma" pitchFamily="34" charset="0"/>
              </a:rPr>
              <a:t>If the student </a:t>
            </a:r>
            <a:r>
              <a:rPr lang="en-US" b="1" smtClean="0">
                <a:solidFill>
                  <a:srgbClr val="FF0066"/>
                </a:solidFill>
                <a:latin typeface="Tahoma" pitchFamily="34" charset="0"/>
              </a:rPr>
              <a:t>won’t </a:t>
            </a:r>
            <a:r>
              <a:rPr lang="en-US" b="1" smtClean="0">
                <a:latin typeface="Tahoma" pitchFamily="34" charset="0"/>
              </a:rPr>
              <a:t>do the task, it’s a motivational problem. </a:t>
            </a:r>
            <a:r>
              <a:rPr lang="en-US" b="1" smtClean="0">
                <a:solidFill>
                  <a:srgbClr val="FF0066"/>
                </a:solidFill>
                <a:latin typeface="Tahoma" pitchFamily="34" charset="0"/>
              </a:rPr>
              <a:t>You have to motivate!</a:t>
            </a:r>
          </a:p>
          <a:p>
            <a:pPr eaLnBrk="1" hangingPunct="1">
              <a:lnSpc>
                <a:spcPct val="80000"/>
              </a:lnSpc>
            </a:pPr>
            <a:endParaRPr lang="en-US" b="1" smtClean="0">
              <a:solidFill>
                <a:srgbClr val="FF0066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b="1" smtClean="0">
                <a:solidFill>
                  <a:srgbClr val="CCFF66"/>
                </a:solidFill>
                <a:latin typeface="Tahoma" pitchFamily="34" charset="0"/>
              </a:rPr>
              <a:t>In both cases, you have to change your behavior.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b="1" smtClean="0">
              <a:solidFill>
                <a:srgbClr val="CCFF66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b="1" smtClean="0">
                <a:solidFill>
                  <a:srgbClr val="CCFF66"/>
                </a:solidFill>
                <a:latin typeface="Tahoma" pitchFamily="34" charset="0"/>
              </a:rPr>
              <a:t>It is your job to help the student be as successful as possible!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  <a:latin typeface="Tahoma" pitchFamily="34" charset="0"/>
              </a:rPr>
              <a:t>Motivation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4495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smtClean="0">
                <a:latin typeface="Tahoma" pitchFamily="34" charset="0"/>
              </a:rPr>
              <a:t>Make separate chart with 2 columns</a:t>
            </a:r>
          </a:p>
          <a:p>
            <a:pPr eaLnBrk="1" hangingPunct="1">
              <a:lnSpc>
                <a:spcPct val="80000"/>
              </a:lnSpc>
            </a:pPr>
            <a:endParaRPr lang="en-US" sz="2400" b="1" smtClean="0"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FF0066"/>
                </a:solidFill>
                <a:latin typeface="Tahoma" pitchFamily="34" charset="0"/>
              </a:rPr>
              <a:t>You/ Other (make believe animal or object)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400" b="1" smtClean="0">
              <a:solidFill>
                <a:srgbClr val="FF0066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latin typeface="Tahoma" pitchFamily="34" charset="0"/>
              </a:rPr>
              <a:t>When they are doing the “right thing” they get a point</a:t>
            </a:r>
          </a:p>
          <a:p>
            <a:pPr eaLnBrk="1" hangingPunct="1">
              <a:lnSpc>
                <a:spcPct val="80000"/>
              </a:lnSpc>
            </a:pPr>
            <a:endParaRPr lang="en-US" sz="2400" b="1" smtClean="0"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latin typeface="Tahoma" pitchFamily="34" charset="0"/>
              </a:rPr>
              <a:t>When someone isn’t doing “the right thing”, the other side gets a point.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smtClean="0">
              <a:latin typeface="Tahoma" pitchFamily="34" charset="0"/>
            </a:endParaRPr>
          </a:p>
        </p:txBody>
      </p:sp>
      <p:graphicFrame>
        <p:nvGraphicFramePr>
          <p:cNvPr id="396314" name="Group 26"/>
          <p:cNvGraphicFramePr>
            <a:graphicFrameLocks noGrp="1"/>
          </p:cNvGraphicFramePr>
          <p:nvPr>
            <p:ph sz="half" idx="2"/>
          </p:nvPr>
        </p:nvGraphicFramePr>
        <p:xfrm>
          <a:off x="4953000" y="1981200"/>
          <a:ext cx="3810000" cy="4114800"/>
        </p:xfrm>
        <a:graphic>
          <a:graphicData uri="http://schemas.openxmlformats.org/drawingml/2006/table">
            <a:tbl>
              <a:tblPr/>
              <a:tblGrid>
                <a:gridCol w="1905000"/>
                <a:gridCol w="1905000"/>
              </a:tblGrid>
              <a:tr h="411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YOU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(e.g.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Snoopy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Sponge Bob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Mr. President)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09600"/>
            <a:ext cx="4495800" cy="62484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ahoma" pitchFamily="34" charset="0"/>
              </a:rPr>
              <a:t>If they have more points then the other side at the end of the period, they get a mark on the motivational chart</a:t>
            </a:r>
          </a:p>
          <a:p>
            <a:pPr eaLnBrk="1" hangingPunct="1"/>
            <a:endParaRPr lang="en-US" b="1" smtClean="0">
              <a:latin typeface="Tahoma" pitchFamily="34" charset="0"/>
            </a:endParaRPr>
          </a:p>
          <a:p>
            <a:pPr eaLnBrk="1" hangingPunct="1"/>
            <a:r>
              <a:rPr lang="en-US" b="1" smtClean="0">
                <a:latin typeface="Tahoma" pitchFamily="34" charset="0"/>
              </a:rPr>
              <a:t>When motivational chart is filled, there is a surprise for the entire class.</a:t>
            </a:r>
          </a:p>
          <a:p>
            <a:pPr eaLnBrk="1" hangingPunct="1"/>
            <a:endParaRPr lang="en-US" b="1" smtClean="0">
              <a:latin typeface="Tahoma" pitchFamily="34" charset="0"/>
            </a:endParaRPr>
          </a:p>
          <a:p>
            <a:pPr eaLnBrk="1" hangingPunct="1"/>
            <a:endParaRPr lang="en-US" smtClean="0"/>
          </a:p>
        </p:txBody>
      </p:sp>
      <p:graphicFrame>
        <p:nvGraphicFramePr>
          <p:cNvPr id="403460" name="Group 4"/>
          <p:cNvGraphicFramePr>
            <a:graphicFrameLocks noGrp="1"/>
          </p:cNvGraphicFramePr>
          <p:nvPr>
            <p:ph sz="half" idx="2"/>
          </p:nvPr>
        </p:nvGraphicFramePr>
        <p:xfrm>
          <a:off x="4648200" y="838200"/>
          <a:ext cx="3810000" cy="4114800"/>
        </p:xfrm>
        <a:graphic>
          <a:graphicData uri="http://schemas.openxmlformats.org/drawingml/2006/table">
            <a:tbl>
              <a:tblPr/>
              <a:tblGrid>
                <a:gridCol w="1905000"/>
                <a:gridCol w="1905000"/>
              </a:tblGrid>
              <a:tr h="411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YOU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IIIII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IIIII                  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Snoopy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  <a:latin typeface="Tahoma" pitchFamily="34" charset="0"/>
              </a:rPr>
              <a:t>Motivation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9154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i="1" dirty="0" smtClean="0">
                <a:solidFill>
                  <a:srgbClr val="99FF99"/>
                </a:solidFill>
                <a:latin typeface="Tahoma" pitchFamily="34" charset="0"/>
              </a:rPr>
              <a:t>This game is an excellent way to keep data on your positive interactions with the kids.</a:t>
            </a:r>
          </a:p>
          <a:p>
            <a:pPr eaLnBrk="1" hangingPunct="1">
              <a:buFontTx/>
              <a:buNone/>
            </a:pPr>
            <a:endParaRPr lang="en-US" sz="2800" b="1" i="1" dirty="0" smtClean="0">
              <a:solidFill>
                <a:srgbClr val="99FF99"/>
              </a:solidFill>
              <a:latin typeface="Tahoma" pitchFamily="34" charset="0"/>
            </a:endParaRPr>
          </a:p>
          <a:p>
            <a:pPr eaLnBrk="1" hangingPunct="1"/>
            <a:r>
              <a:rPr lang="en-US" sz="2400" b="1" dirty="0" smtClean="0">
                <a:latin typeface="Tahoma" pitchFamily="34" charset="0"/>
              </a:rPr>
              <a:t>Students should have at least 5 points for every point the other side gets</a:t>
            </a:r>
          </a:p>
          <a:p>
            <a:pPr eaLnBrk="1" hangingPunct="1"/>
            <a:endParaRPr lang="en-US" sz="2800" b="1" dirty="0" smtClean="0">
              <a:latin typeface="Tahoma" pitchFamily="34" charset="0"/>
            </a:endParaRPr>
          </a:p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</a:rPr>
              <a:t>If not….</a:t>
            </a:r>
          </a:p>
          <a:p>
            <a:pPr eaLnBrk="1" hangingPunct="1"/>
            <a:endParaRPr lang="en-US" sz="2800" b="1" dirty="0" smtClean="0">
              <a:latin typeface="Tahoma" pitchFamily="34" charset="0"/>
            </a:endParaRPr>
          </a:p>
          <a:p>
            <a:pPr eaLnBrk="1" hangingPunct="1"/>
            <a:endParaRPr lang="en-US" sz="2800" b="1" dirty="0" smtClean="0">
              <a:latin typeface="Tahoma" pitchFamily="34" charset="0"/>
            </a:endParaRPr>
          </a:p>
          <a:p>
            <a:pPr eaLnBrk="1" hangingPunct="1"/>
            <a:endParaRPr lang="en-US" sz="2800" b="1" dirty="0" smtClean="0">
              <a:latin typeface="Tahoma" pitchFamily="34" charset="0"/>
            </a:endParaRPr>
          </a:p>
          <a:p>
            <a:pPr lvl="1" eaLnBrk="1" hangingPunct="1"/>
            <a:r>
              <a:rPr lang="en-US" sz="2000" b="1" dirty="0" smtClean="0">
                <a:latin typeface="Tahoma" pitchFamily="34" charset="0"/>
              </a:rPr>
              <a:t>Your instructions aren’t clear or..</a:t>
            </a:r>
          </a:p>
          <a:p>
            <a:pPr lvl="1" eaLnBrk="1" hangingPunct="1"/>
            <a:r>
              <a:rPr lang="en-US" sz="2000" b="1" dirty="0" smtClean="0">
                <a:latin typeface="Tahoma" pitchFamily="34" charset="0"/>
              </a:rPr>
              <a:t>You are paying too much attention to inappropriate behavior.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953000" y="2819400"/>
          <a:ext cx="3810000" cy="2971800"/>
        </p:xfrm>
        <a:graphic>
          <a:graphicData uri="http://schemas.openxmlformats.org/drawingml/2006/table">
            <a:tbl>
              <a:tblPr/>
              <a:tblGrid>
                <a:gridCol w="1905000"/>
                <a:gridCol w="1905000"/>
              </a:tblGrid>
              <a:tr h="297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YOU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(students)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lllll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lllll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lllll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       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Snoopy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(other side)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lllll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lllll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lll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  <a:latin typeface="Tahoma" pitchFamily="34" charset="0"/>
              </a:rPr>
              <a:t>Motivation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458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>
                <a:latin typeface="Tahoma" pitchFamily="34" charset="0"/>
              </a:rPr>
              <a:t>Pick a motivational theme </a:t>
            </a:r>
            <a:r>
              <a:rPr lang="en-US" sz="2400" b="1" smtClean="0">
                <a:solidFill>
                  <a:srgbClr val="66CCFF"/>
                </a:solidFill>
                <a:latin typeface="Tahoma" pitchFamily="34" charset="0"/>
              </a:rPr>
              <a:t>(e.g., rocket, thermometer, tree, basketball, map, ladybug, butterfly)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solidFill>
                <a:srgbClr val="66CCFF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latin typeface="Tahoma" pitchFamily="34" charset="0"/>
              </a:rPr>
              <a:t>Make a large poster with 10-20 marks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latin typeface="Tahoma" pitchFamily="34" charset="0"/>
              </a:rPr>
              <a:t>Explain how students can earn a mark </a:t>
            </a:r>
            <a:r>
              <a:rPr lang="en-US" sz="2400" b="1" smtClean="0">
                <a:solidFill>
                  <a:srgbClr val="66CCFF"/>
                </a:solidFill>
                <a:latin typeface="Tahoma" pitchFamily="34" charset="0"/>
              </a:rPr>
              <a:t>(e.g., when they have more points than the other side)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solidFill>
                <a:srgbClr val="66CCFF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latin typeface="Tahoma" pitchFamily="34" charset="0"/>
              </a:rPr>
              <a:t>Make it fun!</a:t>
            </a:r>
          </a:p>
          <a:p>
            <a:pPr eaLnBrk="1" hangingPunct="1">
              <a:lnSpc>
                <a:spcPct val="90000"/>
              </a:lnSpc>
            </a:pPr>
            <a:endParaRPr lang="en-US" sz="2800" b="1" smtClean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  <a:latin typeface="Tahoma" pitchFamily="34" charset="0"/>
              </a:rPr>
              <a:t>Motivation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458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latin typeface="Tahoma" pitchFamily="34" charset="0"/>
              </a:rPr>
              <a:t>Students can earn points for 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 smtClean="0">
                <a:latin typeface="Tahoma" pitchFamily="34" charset="0"/>
              </a:rPr>
              <a:t> Following directions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 smtClean="0">
                <a:latin typeface="Tahoma" pitchFamily="34" charset="0"/>
              </a:rPr>
              <a:t> Working independently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 smtClean="0">
                <a:latin typeface="Tahoma" pitchFamily="34" charset="0"/>
              </a:rPr>
              <a:t> Raising their hand quietly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 smtClean="0">
                <a:latin typeface="Tahoma" pitchFamily="34" charset="0"/>
              </a:rPr>
              <a:t> Lining up quickly &amp; quietly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 smtClean="0">
                <a:latin typeface="Tahoma" pitchFamily="34" charset="0"/>
              </a:rPr>
              <a:t> Cleaning up quickly &amp; quietly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 smtClean="0">
                <a:latin typeface="Tahoma" pitchFamily="34" charset="0"/>
              </a:rPr>
              <a:t> Transitioning quickly &amp; quietly</a:t>
            </a:r>
          </a:p>
          <a:p>
            <a:pPr lvl="1" eaLnBrk="1" hangingPunct="1">
              <a:lnSpc>
                <a:spcPct val="90000"/>
              </a:lnSpc>
            </a:pPr>
            <a:endParaRPr lang="en-US" sz="3200" b="1" smtClean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3200" b="1" smtClean="0">
                <a:latin typeface="Tahoma" pitchFamily="34" charset="0"/>
              </a:rPr>
              <a:t>Etc.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3200" b="1" smtClean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 type="body" idx="1"/>
          </p:nvPr>
        </p:nvGraphicFramePr>
        <p:xfrm>
          <a:off x="1447800" y="0"/>
          <a:ext cx="57912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67" name="Drawing" r:id="rId3" imgW="4638600" imgH="6172200" progId="">
                  <p:embed/>
                </p:oleObj>
              </mc:Choice>
              <mc:Fallback>
                <p:oleObj name="Drawing" r:id="rId3" imgW="4638600" imgH="61722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0"/>
                        <a:ext cx="57912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026" descr="Reward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3" y="136525"/>
            <a:ext cx="87772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243013" y="2347913"/>
            <a:ext cx="3786187" cy="1838325"/>
            <a:chOff x="783" y="1479"/>
            <a:chExt cx="2385" cy="1158"/>
          </a:xfrm>
        </p:grpSpPr>
        <p:sp>
          <p:nvSpPr>
            <p:cNvPr id="31763" name="Freeform 36"/>
            <p:cNvSpPr>
              <a:spLocks/>
            </p:cNvSpPr>
            <p:nvPr/>
          </p:nvSpPr>
          <p:spPr bwMode="auto">
            <a:xfrm>
              <a:off x="783" y="1479"/>
              <a:ext cx="2385" cy="1158"/>
            </a:xfrm>
            <a:custGeom>
              <a:avLst/>
              <a:gdLst>
                <a:gd name="T0" fmla="*/ 0 w 3457575"/>
                <a:gd name="T1" fmla="*/ 0 h 1838325"/>
                <a:gd name="T2" fmla="*/ 0 w 3457575"/>
                <a:gd name="T3" fmla="*/ 0 h 1838325"/>
                <a:gd name="T4" fmla="*/ 0 w 3457575"/>
                <a:gd name="T5" fmla="*/ 0 h 1838325"/>
                <a:gd name="T6" fmla="*/ 0 w 3457575"/>
                <a:gd name="T7" fmla="*/ 0 h 1838325"/>
                <a:gd name="T8" fmla="*/ 0 w 3457575"/>
                <a:gd name="T9" fmla="*/ 0 h 1838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57575"/>
                <a:gd name="T16" fmla="*/ 0 h 1838325"/>
                <a:gd name="T17" fmla="*/ 3457575 w 3457575"/>
                <a:gd name="T18" fmla="*/ 1838325 h 1838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57575" h="1838325">
                  <a:moveTo>
                    <a:pt x="2581275" y="4762"/>
                  </a:moveTo>
                  <a:lnTo>
                    <a:pt x="3457575" y="1838325"/>
                  </a:lnTo>
                  <a:lnTo>
                    <a:pt x="0" y="1833562"/>
                  </a:lnTo>
                  <a:lnTo>
                    <a:pt x="871538" y="0"/>
                  </a:lnTo>
                  <a:lnTo>
                    <a:pt x="2581275" y="4762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64" name="Rectangle 39"/>
            <p:cNvSpPr>
              <a:spLocks noChangeArrowheads="1"/>
            </p:cNvSpPr>
            <p:nvPr/>
          </p:nvSpPr>
          <p:spPr bwMode="auto">
            <a:xfrm>
              <a:off x="963" y="1613"/>
              <a:ext cx="2016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 b="1">
                  <a:solidFill>
                    <a:schemeClr val="bg2"/>
                  </a:solidFill>
                  <a:latin typeface="Arial" charset="0"/>
                </a:rPr>
                <a:t>7-10%</a:t>
              </a:r>
            </a:p>
            <a:p>
              <a:pPr algn="ctr"/>
              <a:r>
                <a:rPr lang="en-US" sz="1800" b="1">
                  <a:solidFill>
                    <a:schemeClr val="bg2"/>
                  </a:solidFill>
                  <a:latin typeface="Arial" charset="0"/>
                </a:rPr>
                <a:t>SOME</a:t>
              </a:r>
            </a:p>
            <a:p>
              <a:pPr algn="ctr"/>
              <a:r>
                <a:rPr lang="en-US" sz="1800" b="1">
                  <a:solidFill>
                    <a:schemeClr val="bg2"/>
                  </a:solidFill>
                  <a:latin typeface="Arial" charset="0"/>
                </a:rPr>
                <a:t>(At-Risk Students)</a:t>
              </a:r>
            </a:p>
            <a:p>
              <a:pPr algn="ctr"/>
              <a:r>
                <a:rPr lang="en-US" sz="1800" b="1">
                  <a:solidFill>
                    <a:schemeClr val="bg2"/>
                  </a:solidFill>
                  <a:latin typeface="Arial" charset="0"/>
                </a:rPr>
                <a:t>Classroom and Small Group Strategies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604963" y="457200"/>
            <a:ext cx="3057525" cy="1847850"/>
            <a:chOff x="1011" y="288"/>
            <a:chExt cx="1926" cy="1164"/>
          </a:xfrm>
        </p:grpSpPr>
        <p:sp>
          <p:nvSpPr>
            <p:cNvPr id="31761" name="Isosceles Triangle 12"/>
            <p:cNvSpPr>
              <a:spLocks noChangeArrowheads="1"/>
            </p:cNvSpPr>
            <p:nvPr/>
          </p:nvSpPr>
          <p:spPr bwMode="auto">
            <a:xfrm>
              <a:off x="1394" y="288"/>
              <a:ext cx="1155" cy="115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62" name="Rectangle 40"/>
            <p:cNvSpPr>
              <a:spLocks noChangeArrowheads="1"/>
            </p:cNvSpPr>
            <p:nvPr/>
          </p:nvSpPr>
          <p:spPr bwMode="auto">
            <a:xfrm>
              <a:off x="1011" y="559"/>
              <a:ext cx="1926" cy="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 b="1">
                  <a:solidFill>
                    <a:schemeClr val="bg2"/>
                  </a:solidFill>
                  <a:latin typeface="Arial" charset="0"/>
                </a:rPr>
                <a:t>3-5%</a:t>
              </a:r>
            </a:p>
            <a:p>
              <a:pPr algn="ctr"/>
              <a:r>
                <a:rPr lang="en-US" sz="1800" b="1">
                  <a:solidFill>
                    <a:schemeClr val="bg2"/>
                  </a:solidFill>
                  <a:latin typeface="Arial" charset="0"/>
                </a:rPr>
                <a:t>FEW</a:t>
              </a:r>
            </a:p>
            <a:p>
              <a:pPr algn="ctr"/>
              <a:r>
                <a:rPr lang="en-US" sz="1700" b="1">
                  <a:solidFill>
                    <a:schemeClr val="bg2"/>
                  </a:solidFill>
                  <a:latin typeface="Arial" charset="0"/>
                </a:rPr>
                <a:t>(High Risk)</a:t>
              </a:r>
            </a:p>
            <a:p>
              <a:pPr algn="ctr"/>
              <a:r>
                <a:rPr lang="en-US" sz="1700" b="1">
                  <a:solidFill>
                    <a:schemeClr val="bg2"/>
                  </a:solidFill>
                  <a:latin typeface="Arial" charset="0"/>
                </a:rPr>
                <a:t>Individual</a:t>
              </a:r>
            </a:p>
            <a:p>
              <a:pPr algn="ctr"/>
              <a:r>
                <a:rPr lang="en-US" sz="1700" b="1">
                  <a:solidFill>
                    <a:schemeClr val="bg2"/>
                  </a:solidFill>
                  <a:latin typeface="Arial" charset="0"/>
                </a:rPr>
                <a:t>Interventions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15900" y="4257675"/>
            <a:ext cx="5803900" cy="1838325"/>
            <a:chOff x="136" y="2682"/>
            <a:chExt cx="3656" cy="1158"/>
          </a:xfrm>
        </p:grpSpPr>
        <p:sp>
          <p:nvSpPr>
            <p:cNvPr id="31759" name="Freeform 34"/>
            <p:cNvSpPr>
              <a:spLocks/>
            </p:cNvSpPr>
            <p:nvPr/>
          </p:nvSpPr>
          <p:spPr bwMode="auto">
            <a:xfrm>
              <a:off x="136" y="2682"/>
              <a:ext cx="3656" cy="1158"/>
            </a:xfrm>
            <a:custGeom>
              <a:avLst/>
              <a:gdLst>
                <a:gd name="T0" fmla="*/ 0 w 5195887"/>
                <a:gd name="T1" fmla="*/ 0 h 1838325"/>
                <a:gd name="T2" fmla="*/ 0 w 5195887"/>
                <a:gd name="T3" fmla="*/ 0 h 1838325"/>
                <a:gd name="T4" fmla="*/ 0 w 5195887"/>
                <a:gd name="T5" fmla="*/ 0 h 1838325"/>
                <a:gd name="T6" fmla="*/ 0 w 5195887"/>
                <a:gd name="T7" fmla="*/ 0 h 1838325"/>
                <a:gd name="T8" fmla="*/ 0 w 5195887"/>
                <a:gd name="T9" fmla="*/ 0 h 18383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95887"/>
                <a:gd name="T16" fmla="*/ 0 h 1838325"/>
                <a:gd name="T17" fmla="*/ 5195887 w 5195887"/>
                <a:gd name="T18" fmla="*/ 1838325 h 18383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95887" h="1838325">
                  <a:moveTo>
                    <a:pt x="5195887" y="1838325"/>
                  </a:moveTo>
                  <a:lnTo>
                    <a:pt x="0" y="1838325"/>
                  </a:lnTo>
                  <a:lnTo>
                    <a:pt x="885825" y="0"/>
                  </a:lnTo>
                  <a:lnTo>
                    <a:pt x="4338637" y="0"/>
                  </a:lnTo>
                  <a:lnTo>
                    <a:pt x="5195887" y="1838325"/>
                  </a:lnTo>
                  <a:close/>
                </a:path>
              </a:pathLst>
            </a:custGeom>
            <a:solidFill>
              <a:srgbClr val="00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60" name="Rectangle 41"/>
            <p:cNvSpPr>
              <a:spLocks noChangeArrowheads="1"/>
            </p:cNvSpPr>
            <p:nvPr/>
          </p:nvSpPr>
          <p:spPr bwMode="auto">
            <a:xfrm>
              <a:off x="536" y="2892"/>
              <a:ext cx="288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 b="1">
                  <a:solidFill>
                    <a:schemeClr val="bg2"/>
                  </a:solidFill>
                  <a:latin typeface="Arial" charset="0"/>
                </a:rPr>
                <a:t>85-90%      </a:t>
              </a:r>
            </a:p>
            <a:p>
              <a:pPr algn="ctr"/>
              <a:r>
                <a:rPr lang="en-US" sz="1800" b="1">
                  <a:solidFill>
                    <a:schemeClr val="bg2"/>
                  </a:solidFill>
                  <a:latin typeface="Arial" charset="0"/>
                </a:rPr>
                <a:t>ALL</a:t>
              </a:r>
            </a:p>
            <a:p>
              <a:pPr algn="ctr"/>
              <a:r>
                <a:rPr lang="en-US" sz="1800" b="1">
                  <a:solidFill>
                    <a:schemeClr val="bg2"/>
                  </a:solidFill>
                  <a:latin typeface="Arial" charset="0"/>
                </a:rPr>
                <a:t>(All Students)      </a:t>
              </a:r>
            </a:p>
            <a:p>
              <a:pPr algn="ctr"/>
              <a:r>
                <a:rPr lang="en-US" sz="1800" b="1">
                  <a:solidFill>
                    <a:schemeClr val="bg2"/>
                  </a:solidFill>
                  <a:latin typeface="Arial" charset="0"/>
                </a:rPr>
                <a:t>      School-Wide Systems of Support      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3352800" y="609600"/>
            <a:ext cx="5791200" cy="1541463"/>
            <a:chOff x="2112" y="384"/>
            <a:chExt cx="3648" cy="971"/>
          </a:xfrm>
        </p:grpSpPr>
        <p:sp>
          <p:nvSpPr>
            <p:cNvPr id="31757" name="Rectangle 7"/>
            <p:cNvSpPr>
              <a:spLocks noChangeArrowheads="1"/>
            </p:cNvSpPr>
            <p:nvPr/>
          </p:nvSpPr>
          <p:spPr bwMode="auto">
            <a:xfrm>
              <a:off x="2496" y="521"/>
              <a:ext cx="2400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en-US" sz="1600" b="1">
                  <a:latin typeface="Arial Narrow" pitchFamily="34" charset="0"/>
                </a:rPr>
                <a:t>  Functional Assessment</a:t>
              </a:r>
            </a:p>
            <a:p>
              <a:pPr>
                <a:buFontTx/>
                <a:buChar char="•"/>
              </a:pPr>
              <a:r>
                <a:rPr lang="en-US" sz="1600" b="1">
                  <a:latin typeface="Arial Narrow" pitchFamily="34" charset="0"/>
                </a:rPr>
                <a:t>  Individual Behavior Management Plans</a:t>
              </a:r>
            </a:p>
            <a:p>
              <a:pPr>
                <a:buFontTx/>
                <a:buChar char="•"/>
              </a:pPr>
              <a:r>
                <a:rPr lang="en-US" sz="1600" b="1">
                  <a:latin typeface="Arial Narrow" pitchFamily="34" charset="0"/>
                </a:rPr>
                <a:t>  Parent Training and Collaboration</a:t>
              </a:r>
            </a:p>
            <a:p>
              <a:pPr>
                <a:buFontTx/>
                <a:buChar char="•"/>
              </a:pPr>
              <a:r>
                <a:rPr lang="en-US" sz="1600" b="1">
                  <a:latin typeface="Arial Narrow" pitchFamily="34" charset="0"/>
                </a:rPr>
                <a:t>  Multi-agency collaboration (wrap-around</a:t>
              </a:r>
              <a:r>
                <a:rPr lang="en-US" sz="1600"/>
                <a:t>)</a:t>
              </a:r>
            </a:p>
            <a:p>
              <a:pPr>
                <a:buFontTx/>
                <a:buChar char="•"/>
              </a:pPr>
              <a:r>
                <a:rPr lang="en-US" sz="1600" b="1"/>
                <a:t> PMTO</a:t>
              </a:r>
            </a:p>
          </p:txBody>
        </p:sp>
        <p:sp>
          <p:nvSpPr>
            <p:cNvPr id="31758" name="Right Arrow 44"/>
            <p:cNvSpPr>
              <a:spLocks noChangeArrowheads="1"/>
            </p:cNvSpPr>
            <p:nvPr/>
          </p:nvSpPr>
          <p:spPr bwMode="auto">
            <a:xfrm flipH="1" flipV="1">
              <a:off x="2112" y="384"/>
              <a:ext cx="3648" cy="192"/>
            </a:xfrm>
            <a:prstGeom prst="rightArrow">
              <a:avLst>
                <a:gd name="adj1" fmla="val 50000"/>
                <a:gd name="adj2" fmla="val 49963"/>
              </a:avLst>
            </a:prstGeom>
            <a:solidFill>
              <a:srgbClr val="FF000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267200" y="2438400"/>
            <a:ext cx="4876800" cy="1306513"/>
            <a:chOff x="2688" y="1536"/>
            <a:chExt cx="3072" cy="823"/>
          </a:xfrm>
        </p:grpSpPr>
        <p:sp>
          <p:nvSpPr>
            <p:cNvPr id="31755" name="Rectangle 8"/>
            <p:cNvSpPr>
              <a:spLocks noChangeArrowheads="1"/>
            </p:cNvSpPr>
            <p:nvPr/>
          </p:nvSpPr>
          <p:spPr bwMode="auto">
            <a:xfrm>
              <a:off x="3072" y="1680"/>
              <a:ext cx="1824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en-US" sz="1600" b="1">
                  <a:latin typeface="Arial Narrow" pitchFamily="34" charset="0"/>
                </a:rPr>
                <a:t>  Intensive social skills teaching</a:t>
              </a:r>
            </a:p>
            <a:p>
              <a:pPr>
                <a:buFontTx/>
                <a:buChar char="•"/>
              </a:pPr>
              <a:r>
                <a:rPr lang="en-US" sz="1600" b="1">
                  <a:latin typeface="Arial Narrow" pitchFamily="34" charset="0"/>
                </a:rPr>
                <a:t>  First Step to Success</a:t>
              </a:r>
            </a:p>
            <a:p>
              <a:pPr>
                <a:buFontTx/>
                <a:buChar char="•"/>
              </a:pPr>
              <a:r>
                <a:rPr lang="en-US" sz="1600" b="1">
                  <a:latin typeface="Arial Narrow" pitchFamily="34" charset="0"/>
                </a:rPr>
                <a:t>  Adult mentors (checking in)</a:t>
              </a:r>
            </a:p>
            <a:p>
              <a:pPr>
                <a:buFontTx/>
                <a:buChar char="•"/>
              </a:pPr>
              <a:r>
                <a:rPr lang="en-US" sz="1600" b="1">
                  <a:latin typeface="Arial Narrow" pitchFamily="34" charset="0"/>
                </a:rPr>
                <a:t>  Increased academic support</a:t>
              </a:r>
              <a:endParaRPr lang="en-US" sz="1600"/>
            </a:p>
          </p:txBody>
        </p:sp>
        <p:sp>
          <p:nvSpPr>
            <p:cNvPr id="31756" name="Right Arrow 45"/>
            <p:cNvSpPr>
              <a:spLocks noChangeArrowheads="1"/>
            </p:cNvSpPr>
            <p:nvPr/>
          </p:nvSpPr>
          <p:spPr bwMode="auto">
            <a:xfrm flipH="1" flipV="1">
              <a:off x="2688" y="1536"/>
              <a:ext cx="3072" cy="19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5257800" y="4343400"/>
            <a:ext cx="3886200" cy="2293938"/>
            <a:chOff x="3312" y="2736"/>
            <a:chExt cx="2448" cy="1445"/>
          </a:xfrm>
        </p:grpSpPr>
        <p:sp>
          <p:nvSpPr>
            <p:cNvPr id="31753" name="Rectangle 9"/>
            <p:cNvSpPr>
              <a:spLocks noChangeArrowheads="1"/>
            </p:cNvSpPr>
            <p:nvPr/>
          </p:nvSpPr>
          <p:spPr bwMode="auto">
            <a:xfrm>
              <a:off x="3648" y="2882"/>
              <a:ext cx="1968" cy="1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en-US" sz="1600" b="1">
                  <a:latin typeface="Arial Narrow" pitchFamily="34" charset="0"/>
                </a:rPr>
                <a:t>  Social skills teaching</a:t>
              </a:r>
            </a:p>
            <a:p>
              <a:pPr>
                <a:buFontTx/>
                <a:buChar char="•"/>
              </a:pPr>
              <a:r>
                <a:rPr lang="en-US" sz="1600" b="1">
                  <a:latin typeface="Arial Narrow" pitchFamily="34" charset="0"/>
                </a:rPr>
                <a:t>  Positive, proactive discipline</a:t>
              </a:r>
            </a:p>
            <a:p>
              <a:pPr>
                <a:buFontTx/>
                <a:buChar char="•"/>
              </a:pPr>
              <a:r>
                <a:rPr lang="en-US" sz="1600" b="1">
                  <a:latin typeface="Arial Narrow" pitchFamily="34" charset="0"/>
                </a:rPr>
                <a:t>  Teaching social behavior  </a:t>
              </a:r>
            </a:p>
            <a:p>
              <a:r>
                <a:rPr lang="en-US" sz="1600" b="1">
                  <a:latin typeface="Arial Narrow" pitchFamily="34" charset="0"/>
                </a:rPr>
                <a:t>    expectations</a:t>
              </a:r>
            </a:p>
            <a:p>
              <a:pPr>
                <a:buFontTx/>
                <a:buChar char="•"/>
              </a:pPr>
              <a:r>
                <a:rPr lang="en-US" sz="1600" b="1">
                  <a:latin typeface="Arial Narrow" pitchFamily="34" charset="0"/>
                </a:rPr>
                <a:t>  Active supervision and monitoring</a:t>
              </a:r>
            </a:p>
            <a:p>
              <a:pPr>
                <a:buFontTx/>
                <a:buChar char="•"/>
              </a:pPr>
              <a:r>
                <a:rPr lang="en-US" sz="1600" b="1">
                  <a:latin typeface="Arial Narrow" pitchFamily="34" charset="0"/>
                </a:rPr>
                <a:t>  Positive reinforcement systems</a:t>
              </a:r>
            </a:p>
            <a:p>
              <a:pPr>
                <a:buFontTx/>
                <a:buChar char="•"/>
              </a:pPr>
              <a:r>
                <a:rPr lang="en-US" sz="1600" b="1">
                  <a:latin typeface="Arial Narrow" pitchFamily="34" charset="0"/>
                </a:rPr>
                <a:t>  Firm, fair, and corrective discipline</a:t>
              </a:r>
            </a:p>
            <a:p>
              <a:pPr>
                <a:buFontTx/>
                <a:buChar char="•"/>
              </a:pPr>
              <a:r>
                <a:rPr lang="en-US" sz="1600" b="1">
                  <a:latin typeface="Arial Narrow" pitchFamily="34" charset="0"/>
                </a:rPr>
                <a:t>  Data-based decision making</a:t>
              </a:r>
              <a:endParaRPr lang="en-US" sz="1600"/>
            </a:p>
          </p:txBody>
        </p:sp>
        <p:sp>
          <p:nvSpPr>
            <p:cNvPr id="31754" name="Right Arrow 46"/>
            <p:cNvSpPr>
              <a:spLocks noChangeArrowheads="1"/>
            </p:cNvSpPr>
            <p:nvPr/>
          </p:nvSpPr>
          <p:spPr bwMode="auto">
            <a:xfrm flipH="1" flipV="1">
              <a:off x="3312" y="2736"/>
              <a:ext cx="2448" cy="192"/>
            </a:xfrm>
            <a:prstGeom prst="rightArrow">
              <a:avLst>
                <a:gd name="adj1" fmla="val 50000"/>
                <a:gd name="adj2" fmla="val 49997"/>
              </a:avLst>
            </a:prstGeom>
            <a:solidFill>
              <a:srgbClr val="00CC0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1752" name="TextBox 19"/>
          <p:cNvSpPr txBox="1">
            <a:spLocks noChangeArrowheads="1"/>
          </p:cNvSpPr>
          <p:nvPr/>
        </p:nvSpPr>
        <p:spPr bwMode="auto">
          <a:xfrm>
            <a:off x="152400" y="6324600"/>
            <a:ext cx="725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P. 27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Basketball reward s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800"/>
            <a:ext cx="650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28600" y="185738"/>
            <a:ext cx="8458200" cy="76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kumimoji="1" lang="en-US" sz="4400"/>
              <a:t>“We know how to be respectful!”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idx="1"/>
          </p:nvPr>
        </p:nvSpPr>
        <p:spPr>
          <a:xfrm>
            <a:off x="-228600" y="1905000"/>
            <a:ext cx="8229600" cy="2590800"/>
          </a:xfrm>
        </p:spPr>
        <p:txBody>
          <a:bodyPr>
            <a:normAutofit/>
          </a:bodyPr>
          <a:lstStyle/>
          <a:p>
            <a:pPr lvl="1">
              <a:buNone/>
              <a:defRPr/>
            </a:pPr>
            <a:r>
              <a:rPr lang="en-US" sz="3600" b="1" i="1" dirty="0" smtClean="0">
                <a:solidFill>
                  <a:schemeClr val="folHlink"/>
                </a:solidFill>
                <a:latin typeface="Tahoma" pitchFamily="34" charset="0"/>
                <a:cs typeface="Tahoma" pitchFamily="34" charset="0"/>
              </a:rPr>
              <a:t>Say: </a:t>
            </a:r>
          </a:p>
          <a:p>
            <a:pPr lvl="1">
              <a:buNone/>
              <a:defRPr/>
            </a:pPr>
            <a:r>
              <a:rPr lang="en-US" sz="3600" b="1" i="1" dirty="0" smtClean="0">
                <a:solidFill>
                  <a:schemeClr val="folHlink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en-US" sz="3600" b="1" i="1" u="sng" dirty="0" smtClean="0">
                <a:solidFill>
                  <a:schemeClr val="folHlin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i="1" dirty="0" smtClean="0">
                <a:solidFill>
                  <a:schemeClr val="folHlink"/>
                </a:solidFill>
                <a:latin typeface="Tahoma" pitchFamily="34" charset="0"/>
                <a:cs typeface="Tahoma" pitchFamily="34" charset="0"/>
              </a:rPr>
              <a:t>I need to teach them how to transition quickly and quietly.”</a:t>
            </a:r>
            <a:endParaRPr lang="en-US" sz="3600" b="1" dirty="0" smtClean="0">
              <a:solidFill>
                <a:schemeClr val="folHlink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US" dirty="0" smtClean="0"/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301625" y="5181600"/>
            <a:ext cx="82974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>
              <a:defRPr/>
            </a:pPr>
            <a:r>
              <a:rPr lang="en-US" sz="3200" b="1" u="sng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Not </a:t>
            </a:r>
            <a:r>
              <a:rPr lang="en-US" sz="3200" b="1" i="1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“They </a:t>
            </a:r>
            <a:r>
              <a:rPr lang="en-US" sz="3200" b="1" i="1" u="sng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should</a:t>
            </a:r>
            <a:r>
              <a:rPr lang="en-US" sz="3200" b="1" i="1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know how to play</a:t>
            </a:r>
            <a:r>
              <a:rPr lang="en-US" sz="3200" b="1" i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.”</a:t>
            </a:r>
          </a:p>
          <a:p>
            <a:pPr lvl="1">
              <a:defRPr/>
            </a:pPr>
            <a:endParaRPr lang="en-US" sz="3200" b="1" i="1" dirty="0" smtClean="0">
              <a:solidFill>
                <a:srgbClr val="FF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lvl="1">
              <a:defRPr/>
            </a:pPr>
            <a:r>
              <a:rPr lang="en-US" sz="32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Do not commit “</a:t>
            </a:r>
            <a:r>
              <a:rPr lang="en-US" sz="3200" b="1" i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Assumeside</a:t>
            </a:r>
            <a:r>
              <a:rPr lang="en-US" sz="32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!”</a:t>
            </a:r>
            <a:endParaRPr lang="en-US" sz="3200" b="1" i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82629" name="Rectangle 5"/>
          <p:cNvSpPr>
            <a:spLocks noChangeArrowheads="1"/>
          </p:cNvSpPr>
          <p:nvPr/>
        </p:nvSpPr>
        <p:spPr bwMode="auto">
          <a:xfrm>
            <a:off x="0" y="0"/>
            <a:ext cx="84296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Identify the Problem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Put it in observable &amp; teachable terms..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82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82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82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82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6" grpId="0" build="p" autoUpdateAnimBg="0" advAuto="100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Basic Concept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4114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u="sng" smtClean="0"/>
              <a:t>Decide</a:t>
            </a:r>
            <a:r>
              <a:rPr lang="en-US" sz="3600" smtClean="0"/>
              <a:t> what you want to see and hear</a:t>
            </a:r>
          </a:p>
          <a:p>
            <a:pPr eaLnBrk="1" hangingPunct="1">
              <a:defRPr/>
            </a:pPr>
            <a:r>
              <a:rPr lang="en-US" sz="3600" u="sng" smtClean="0"/>
              <a:t>Tell</a:t>
            </a:r>
            <a:r>
              <a:rPr lang="en-US" sz="3600" smtClean="0"/>
              <a:t> students what you want</a:t>
            </a:r>
          </a:p>
          <a:p>
            <a:pPr eaLnBrk="1" hangingPunct="1">
              <a:defRPr/>
            </a:pPr>
            <a:r>
              <a:rPr lang="en-US" sz="3600" u="sng" smtClean="0"/>
              <a:t>Teach</a:t>
            </a:r>
            <a:r>
              <a:rPr lang="en-US" sz="3600" smtClean="0"/>
              <a:t> students what you want</a:t>
            </a:r>
          </a:p>
          <a:p>
            <a:pPr eaLnBrk="1" hangingPunct="1">
              <a:defRPr/>
            </a:pPr>
            <a:r>
              <a:rPr lang="en-US" sz="3600" u="sng" smtClean="0"/>
              <a:t>Reinforce</a:t>
            </a:r>
            <a:r>
              <a:rPr lang="en-US" sz="3600" smtClean="0"/>
              <a:t> them a lot when they are doing it</a:t>
            </a:r>
          </a:p>
          <a:p>
            <a:pPr eaLnBrk="1" hangingPunct="1">
              <a:defRPr/>
            </a:pPr>
            <a:r>
              <a:rPr lang="en-US" sz="3600" u="sng" smtClean="0"/>
              <a:t>Minimize</a:t>
            </a:r>
            <a:r>
              <a:rPr lang="en-US" sz="3600" smtClean="0"/>
              <a:t> a “lot of attention” when they’re not doing it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42900" y="228600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Pro-active vs.Re-active Adults</a:t>
            </a:r>
          </a:p>
        </p:txBody>
      </p:sp>
      <p:sp>
        <p:nvSpPr>
          <p:cNvPr id="290819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9144000" cy="3733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mtClean="0">
                <a:solidFill>
                  <a:srgbClr val="66CCFF"/>
                </a:solidFill>
              </a:rPr>
              <a:t>Re-active adults </a:t>
            </a:r>
            <a:r>
              <a:rPr lang="en-US" u="sng" smtClean="0">
                <a:solidFill>
                  <a:srgbClr val="66CCFF"/>
                </a:solidFill>
              </a:rPr>
              <a:t>deal</a:t>
            </a:r>
            <a:r>
              <a:rPr lang="en-US" smtClean="0">
                <a:solidFill>
                  <a:srgbClr val="66CCFF"/>
                </a:solidFill>
              </a:rPr>
              <a:t> with problem behaviors</a:t>
            </a:r>
          </a:p>
          <a:p>
            <a:pPr>
              <a:lnSpc>
                <a:spcPct val="90000"/>
              </a:lnSpc>
              <a:defRPr/>
            </a:pPr>
            <a:endParaRPr lang="en-US" smtClean="0"/>
          </a:p>
          <a:p>
            <a:pPr>
              <a:lnSpc>
                <a:spcPct val="90000"/>
              </a:lnSpc>
              <a:defRPr/>
            </a:pPr>
            <a:r>
              <a:rPr lang="en-US" smtClean="0">
                <a:solidFill>
                  <a:srgbClr val="CCFF66"/>
                </a:solidFill>
              </a:rPr>
              <a:t>Pro-active adults </a:t>
            </a:r>
            <a:r>
              <a:rPr lang="en-US" u="sng" smtClean="0">
                <a:solidFill>
                  <a:srgbClr val="CCFF66"/>
                </a:solidFill>
              </a:rPr>
              <a:t>prevent</a:t>
            </a:r>
            <a:r>
              <a:rPr lang="en-US" smtClean="0">
                <a:solidFill>
                  <a:srgbClr val="CCFF66"/>
                </a:solidFill>
              </a:rPr>
              <a:t> problem behaviors</a:t>
            </a:r>
            <a:endParaRPr lang="en-US" smtClean="0"/>
          </a:p>
          <a:p>
            <a:pPr lvl="1">
              <a:lnSpc>
                <a:spcPct val="90000"/>
              </a:lnSpc>
              <a:defRPr/>
            </a:pPr>
            <a:endParaRPr lang="en-US" smtClean="0"/>
          </a:p>
          <a:p>
            <a:pPr>
              <a:lnSpc>
                <a:spcPct val="90000"/>
              </a:lnSpc>
              <a:defRPr/>
            </a:pPr>
            <a:r>
              <a:rPr lang="en-US" sz="2800" smtClean="0"/>
              <a:t>Turn to the person next to you and give an example of being </a:t>
            </a:r>
            <a:r>
              <a:rPr lang="en-US" sz="2800" u="sng" smtClean="0">
                <a:solidFill>
                  <a:srgbClr val="66CCFF"/>
                </a:solidFill>
              </a:rPr>
              <a:t>re-active</a:t>
            </a:r>
          </a:p>
          <a:p>
            <a:pPr lvl="1">
              <a:lnSpc>
                <a:spcPct val="90000"/>
              </a:lnSpc>
              <a:defRPr/>
            </a:pPr>
            <a:endParaRPr lang="en-US" u="sng" smtClean="0"/>
          </a:p>
          <a:p>
            <a:pPr>
              <a:lnSpc>
                <a:spcPct val="90000"/>
              </a:lnSpc>
              <a:defRPr/>
            </a:pPr>
            <a:r>
              <a:rPr lang="en-US" sz="2800" smtClean="0"/>
              <a:t>Turn to the person on your other side and give an example of being </a:t>
            </a:r>
            <a:r>
              <a:rPr lang="en-US" sz="2800" u="sng" smtClean="0">
                <a:solidFill>
                  <a:srgbClr val="CCFF66"/>
                </a:solidFill>
              </a:rPr>
              <a:t>pro- active</a:t>
            </a:r>
            <a:endParaRPr lang="en-US" sz="2800" smtClean="0">
              <a:solidFill>
                <a:srgbClr val="CC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9" grpId="0" build="p" autoUpdateAnimBg="0" advAuto="100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429000" y="838200"/>
            <a:ext cx="59436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latin typeface="Tahoma" pitchFamily="34" charset="0"/>
              </a:rPr>
              <a:t>Reduce reliance on punishment, time-out, office-referral and suspension, as a primary strategy</a:t>
            </a:r>
            <a:br>
              <a:rPr lang="en-US" b="1" smtClean="0">
                <a:latin typeface="Tahoma" pitchFamily="34" charset="0"/>
              </a:rPr>
            </a:br>
            <a:endParaRPr kumimoji="1" lang="en-US" b="1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kumimoji="1" lang="en-US" b="1" smtClean="0">
                <a:latin typeface="Tahoma" pitchFamily="34" charset="0"/>
              </a:rPr>
              <a:t>If the “punished” behavior occurs again and again, the punisher is </a:t>
            </a:r>
            <a:r>
              <a:rPr kumimoji="1" lang="en-US" b="1" u="sng" smtClean="0">
                <a:latin typeface="Tahoma" pitchFamily="34" charset="0"/>
              </a:rPr>
              <a:t>reinforcing</a:t>
            </a:r>
            <a:r>
              <a:rPr kumimoji="1" lang="en-US" b="1" smtClean="0">
                <a:latin typeface="Tahoma" pitchFamily="34" charset="0"/>
              </a:rPr>
              <a:t> to the child. </a:t>
            </a:r>
          </a:p>
          <a:p>
            <a:pPr eaLnBrk="1" hangingPunct="1">
              <a:lnSpc>
                <a:spcPct val="90000"/>
              </a:lnSpc>
            </a:pPr>
            <a:endParaRPr kumimoji="1" lang="en-US" b="1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kumimoji="1" lang="en-US" b="1" smtClean="0">
                <a:latin typeface="Tahoma" pitchFamily="34" charset="0"/>
              </a:rPr>
              <a:t>Find out what the child is trying to get (e.g., attention, avoidance/escape or both).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b="1" smtClean="0">
              <a:latin typeface="Tahoma" pitchFamily="34" charset="0"/>
            </a:endParaRPr>
          </a:p>
        </p:txBody>
      </p:sp>
      <p:sp>
        <p:nvSpPr>
          <p:cNvPr id="466948" name="Rectangle 4"/>
          <p:cNvSpPr>
            <a:spLocks noChangeArrowheads="1"/>
          </p:cNvSpPr>
          <p:nvPr/>
        </p:nvSpPr>
        <p:spPr bwMode="auto">
          <a:xfrm>
            <a:off x="1143000" y="0"/>
            <a:ext cx="3657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Punish</a:t>
            </a:r>
          </a:p>
          <a:p>
            <a:pPr algn="ctr" eaLnBrk="0" hangingPunct="0">
              <a:defRPr/>
            </a:pPr>
            <a:endParaRPr lang="en-US" sz="4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Reactive Statements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534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What are you doing!?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Stop that!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Sit down!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Get to work!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No!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You should know how to do that by now!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i="1" smtClean="0"/>
              <a:t>Many times our reactive statements increase anger  and escalate behavior.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folHlink"/>
                </a:solidFill>
                <a:latin typeface="Tahoma" pitchFamily="34" charset="0"/>
              </a:rPr>
              <a:t>Verbal &amp; Non-verbal Communication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4114800"/>
          </a:xfrm>
        </p:spPr>
        <p:txBody>
          <a:bodyPr/>
          <a:lstStyle/>
          <a:p>
            <a:pPr eaLnBrk="1" hangingPunct="1">
              <a:buNone/>
            </a:pPr>
            <a:r>
              <a:rPr lang="en-US" b="1" dirty="0" smtClean="0">
                <a:latin typeface="Tahoma" pitchFamily="34" charset="0"/>
              </a:rPr>
              <a:t>Be aware of your communication style</a:t>
            </a:r>
          </a:p>
          <a:p>
            <a:pPr eaLnBrk="1" hangingPunct="1">
              <a:buNone/>
            </a:pPr>
            <a:endParaRPr lang="en-US" b="1" dirty="0" smtClean="0">
              <a:latin typeface="Tahoma" pitchFamily="34" charset="0"/>
            </a:endParaRPr>
          </a:p>
          <a:p>
            <a:pPr eaLnBrk="1" hangingPunct="1">
              <a:buNone/>
            </a:pPr>
            <a:r>
              <a:rPr lang="en-US" sz="2800" b="1" dirty="0" smtClean="0">
                <a:latin typeface="Tahoma" pitchFamily="34" charset="0"/>
              </a:rPr>
              <a:t>Videotape yourself and watch for:</a:t>
            </a:r>
          </a:p>
          <a:p>
            <a:pPr eaLnBrk="1" hangingPunct="1">
              <a:buNone/>
            </a:pPr>
            <a:endParaRPr lang="en-US" sz="2800" b="1" dirty="0" smtClean="0">
              <a:latin typeface="Tahoma" pitchFamily="34" charset="0"/>
            </a:endParaRPr>
          </a:p>
          <a:p>
            <a:pPr lvl="1" eaLnBrk="1" hangingPunct="1"/>
            <a:r>
              <a:rPr lang="en-US" sz="2400" b="1" i="1" dirty="0" smtClean="0">
                <a:latin typeface="Tahoma" pitchFamily="34" charset="0"/>
              </a:rPr>
              <a:t>Shaking finger?</a:t>
            </a:r>
          </a:p>
          <a:p>
            <a:pPr lvl="1" eaLnBrk="1" hangingPunct="1"/>
            <a:r>
              <a:rPr lang="en-US" sz="2400" b="1" i="1" dirty="0" smtClean="0">
                <a:latin typeface="Tahoma" pitchFamily="34" charset="0"/>
              </a:rPr>
              <a:t>Hands in sides?</a:t>
            </a:r>
          </a:p>
          <a:p>
            <a:pPr lvl="1" eaLnBrk="1" hangingPunct="1"/>
            <a:r>
              <a:rPr lang="en-US" sz="2400" b="1" i="1" dirty="0" smtClean="0">
                <a:latin typeface="Tahoma" pitchFamily="34" charset="0"/>
              </a:rPr>
              <a:t>Standing in front of the student.</a:t>
            </a:r>
          </a:p>
          <a:p>
            <a:pPr lvl="1" eaLnBrk="1" hangingPunct="1"/>
            <a:r>
              <a:rPr lang="en-US" sz="2400" b="1" i="1" dirty="0" smtClean="0">
                <a:latin typeface="Tahoma" pitchFamily="34" charset="0"/>
              </a:rPr>
              <a:t>Looking down at the student.</a:t>
            </a:r>
          </a:p>
          <a:p>
            <a:pPr lvl="1" eaLnBrk="1" hangingPunct="1"/>
            <a:r>
              <a:rPr lang="en-US" sz="2400" b="1" i="1" dirty="0" smtClean="0">
                <a:latin typeface="Tahoma" pitchFamily="34" charset="0"/>
              </a:rPr>
              <a:t>Being at eyelevel with the student?</a:t>
            </a:r>
          </a:p>
          <a:p>
            <a:pPr lvl="1" eaLnBrk="1" hangingPunct="1"/>
            <a:r>
              <a:rPr lang="en-US" sz="2400" b="1" i="1" dirty="0" smtClean="0">
                <a:latin typeface="Tahoma" pitchFamily="34" charset="0"/>
              </a:rPr>
              <a:t>Giving the student a clear direction?	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Pro-active/Reinforcing words: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4000" smtClean="0"/>
              <a:t>“ I noticed……”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400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4000" smtClean="0"/>
              <a:t>“I saw…..”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400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4000" smtClean="0"/>
              <a:t>“You are being responsible, respectful, safe when you…….”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Proactive Statements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Focus on the desired behavior, not on the misbehavior.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In </a:t>
            </a:r>
            <a:r>
              <a:rPr lang="en-US" i="1" u="sng" smtClean="0"/>
              <a:t>see</a:t>
            </a:r>
            <a:r>
              <a:rPr lang="en-US" smtClean="0"/>
              <a:t> you are getting started on your work.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I </a:t>
            </a:r>
            <a:r>
              <a:rPr lang="en-US" i="1" u="sng" smtClean="0"/>
              <a:t>noticed</a:t>
            </a:r>
            <a:r>
              <a:rPr lang="en-US" smtClean="0"/>
              <a:t> you lined up quietly.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I </a:t>
            </a:r>
            <a:r>
              <a:rPr lang="en-US" i="1" u="sng" smtClean="0"/>
              <a:t>see</a:t>
            </a:r>
            <a:r>
              <a:rPr lang="en-US" smtClean="0"/>
              <a:t> you are sitting quietly.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I </a:t>
            </a:r>
            <a:r>
              <a:rPr lang="en-US" i="1" u="sng" smtClean="0"/>
              <a:t>see </a:t>
            </a:r>
            <a:r>
              <a:rPr lang="en-US" smtClean="0"/>
              <a:t>you are waiting for directions.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I </a:t>
            </a:r>
            <a:r>
              <a:rPr lang="en-US" i="1" u="sng" smtClean="0"/>
              <a:t>see</a:t>
            </a:r>
            <a:r>
              <a:rPr lang="en-US" smtClean="0"/>
              <a:t> you have your hands folded, thank you for showing me respect.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  <a:latin typeface="Tahoma" pitchFamily="34" charset="0"/>
              </a:rPr>
              <a:t>Dealing with problem behavior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81600" y="1143000"/>
            <a:ext cx="4648200" cy="41148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CCFF66"/>
                </a:solidFill>
                <a:latin typeface="Tahoma" pitchFamily="34" charset="0"/>
              </a:rPr>
              <a:t>Stay calm</a:t>
            </a:r>
          </a:p>
          <a:p>
            <a:pPr eaLnBrk="1" hangingPunct="1"/>
            <a:endParaRPr lang="en-US" sz="3600" b="1" smtClean="0">
              <a:solidFill>
                <a:srgbClr val="CCFF66"/>
              </a:solidFill>
              <a:latin typeface="Tahoma" pitchFamily="34" charset="0"/>
            </a:endParaRPr>
          </a:p>
          <a:p>
            <a:pPr eaLnBrk="1" hangingPunct="1"/>
            <a:r>
              <a:rPr lang="en-US" sz="3600" b="1" smtClean="0">
                <a:solidFill>
                  <a:srgbClr val="FF9900"/>
                </a:solidFill>
                <a:latin typeface="Tahoma" pitchFamily="34" charset="0"/>
              </a:rPr>
              <a:t>Be specific</a:t>
            </a:r>
          </a:p>
          <a:p>
            <a:pPr eaLnBrk="1" hangingPunct="1"/>
            <a:endParaRPr lang="en-US" sz="3600" b="1" smtClean="0">
              <a:latin typeface="Tahoma" pitchFamily="34" charset="0"/>
            </a:endParaRPr>
          </a:p>
          <a:p>
            <a:pPr eaLnBrk="1" hangingPunct="1"/>
            <a:r>
              <a:rPr lang="en-US" sz="3600" b="1" smtClean="0">
                <a:solidFill>
                  <a:srgbClr val="C0C0C0"/>
                </a:solidFill>
                <a:latin typeface="Tahoma" pitchFamily="34" charset="0"/>
              </a:rPr>
              <a:t>Use a neutral tone</a:t>
            </a:r>
          </a:p>
          <a:p>
            <a:pPr eaLnBrk="1" hangingPunct="1"/>
            <a:endParaRPr lang="en-US" sz="3600" b="1" smtClean="0">
              <a:latin typeface="Tahoma" pitchFamily="34" charset="0"/>
            </a:endParaRPr>
          </a:p>
          <a:p>
            <a:pPr eaLnBrk="1" hangingPunct="1"/>
            <a:r>
              <a:rPr lang="en-US" sz="3600" b="1" smtClean="0">
                <a:solidFill>
                  <a:srgbClr val="CC00CC"/>
                </a:solidFill>
                <a:latin typeface="Tahoma" pitchFamily="34" charset="0"/>
              </a:rPr>
              <a:t>Avoid a power struggle!</a:t>
            </a:r>
          </a:p>
          <a:p>
            <a:pPr eaLnBrk="1" hangingPunct="1"/>
            <a:endParaRPr lang="en-US" sz="2400" b="1" smtClean="0">
              <a:latin typeface="Tahoma" pitchFamily="34" charset="0"/>
            </a:endParaRPr>
          </a:p>
          <a:p>
            <a:pPr eaLnBrk="1" hangingPunct="1"/>
            <a:endParaRPr lang="en-US" sz="2400" b="1" smtClean="0">
              <a:latin typeface="Tahoma" pitchFamily="34" charset="0"/>
            </a:endParaRPr>
          </a:p>
        </p:txBody>
      </p:sp>
      <p:pic>
        <p:nvPicPr>
          <p:cNvPr id="77828" name="Picture 4" descr="Kids readin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450" y="1066800"/>
            <a:ext cx="42227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82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82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82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59" grpId="0" build="p" autoUpdateAnimBg="0" advAuto="10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SCHOOLWIDE EXPECTATIONS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486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smtClean="0"/>
              <a:t>Define school rules in </a:t>
            </a:r>
            <a:r>
              <a:rPr lang="en-US" sz="2800" smtClean="0">
                <a:solidFill>
                  <a:srgbClr val="00FFFF"/>
                </a:solidFill>
              </a:rPr>
              <a:t>ALL</a:t>
            </a:r>
            <a:r>
              <a:rPr lang="en-US" sz="2800" smtClean="0"/>
              <a:t> settings</a:t>
            </a:r>
          </a:p>
          <a:p>
            <a:pPr>
              <a:lnSpc>
                <a:spcPct val="90000"/>
              </a:lnSpc>
              <a:defRPr/>
            </a:pPr>
            <a:endParaRPr lang="en-US" sz="2800" smtClean="0"/>
          </a:p>
          <a:p>
            <a:pPr>
              <a:lnSpc>
                <a:spcPct val="90000"/>
              </a:lnSpc>
              <a:defRPr/>
            </a:pPr>
            <a:r>
              <a:rPr lang="en-US" sz="2800" smtClean="0"/>
              <a:t>Agree on rules with </a:t>
            </a:r>
            <a:r>
              <a:rPr lang="en-US" sz="2800" smtClean="0">
                <a:solidFill>
                  <a:schemeClr val="folHlink"/>
                </a:solidFill>
              </a:rPr>
              <a:t>ENTIRE</a:t>
            </a:r>
            <a:r>
              <a:rPr lang="en-US" sz="2800" smtClean="0"/>
              <a:t> staff</a:t>
            </a:r>
          </a:p>
          <a:p>
            <a:pPr>
              <a:lnSpc>
                <a:spcPct val="90000"/>
              </a:lnSpc>
              <a:defRPr/>
            </a:pPr>
            <a:endParaRPr lang="en-US" sz="2800" smtClean="0"/>
          </a:p>
          <a:p>
            <a:pPr>
              <a:lnSpc>
                <a:spcPct val="90000"/>
              </a:lnSpc>
              <a:defRPr/>
            </a:pPr>
            <a:r>
              <a:rPr lang="en-US" sz="2800" smtClean="0"/>
              <a:t>Teach expectations to </a:t>
            </a:r>
            <a:r>
              <a:rPr lang="en-US" sz="2800" smtClean="0">
                <a:solidFill>
                  <a:srgbClr val="00FF00"/>
                </a:solidFill>
              </a:rPr>
              <a:t>ALL</a:t>
            </a:r>
            <a:r>
              <a:rPr lang="en-US" sz="2800" smtClean="0"/>
              <a:t> students</a:t>
            </a:r>
          </a:p>
          <a:p>
            <a:pPr>
              <a:lnSpc>
                <a:spcPct val="90000"/>
              </a:lnSpc>
              <a:defRPr/>
            </a:pPr>
            <a:endParaRPr lang="en-US" sz="2800" smtClean="0"/>
          </a:p>
          <a:p>
            <a:pPr>
              <a:lnSpc>
                <a:spcPct val="90000"/>
              </a:lnSpc>
              <a:defRPr/>
            </a:pPr>
            <a:r>
              <a:rPr lang="en-US" sz="2800" smtClean="0"/>
              <a:t>Positively reinforce students following the rules</a:t>
            </a:r>
          </a:p>
          <a:p>
            <a:pPr>
              <a:lnSpc>
                <a:spcPct val="90000"/>
              </a:lnSpc>
              <a:defRPr/>
            </a:pPr>
            <a:endParaRPr lang="en-US" sz="2800" smtClean="0"/>
          </a:p>
          <a:p>
            <a:pPr>
              <a:lnSpc>
                <a:spcPct val="90000"/>
              </a:lnSpc>
              <a:defRPr/>
            </a:pPr>
            <a:r>
              <a:rPr lang="en-US" sz="2800" smtClean="0"/>
              <a:t>Encourage the behavior you want</a:t>
            </a:r>
          </a:p>
          <a:p>
            <a:pPr>
              <a:lnSpc>
                <a:spcPct val="90000"/>
              </a:lnSpc>
              <a:defRPr/>
            </a:pPr>
            <a:endParaRPr lang="en-US" sz="2800" smtClean="0"/>
          </a:p>
          <a:p>
            <a:pPr>
              <a:lnSpc>
                <a:spcPct val="90000"/>
              </a:lnSpc>
              <a:defRPr/>
            </a:pPr>
            <a:r>
              <a:rPr lang="en-US" sz="2800" smtClean="0"/>
              <a:t>Develop consequences for not following the rules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  <a:latin typeface="Tahoma" pitchFamily="34" charset="0"/>
              </a:rPr>
              <a:t>Helpful words: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296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b="1" smtClean="0">
                <a:latin typeface="Tahoma" pitchFamily="34" charset="0"/>
              </a:rPr>
              <a:t>To Encourage &amp; Reinforce: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3600" b="1" smtClean="0">
              <a:latin typeface="Tahoma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3600" b="1" i="1" smtClean="0">
                <a:solidFill>
                  <a:srgbClr val="FF00FF"/>
                </a:solidFill>
                <a:latin typeface="Tahoma" pitchFamily="34" charset="0"/>
              </a:rPr>
              <a:t>“I noticed…..” &amp; “I saw…..”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3600" b="1" i="1" smtClean="0">
              <a:solidFill>
                <a:srgbClr val="FF00FF"/>
              </a:solidFill>
              <a:latin typeface="Tahoma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3600" b="1" i="1" smtClean="0">
                <a:solidFill>
                  <a:srgbClr val="FF00FF"/>
                </a:solidFill>
                <a:latin typeface="Tahoma" pitchFamily="34" charset="0"/>
              </a:rPr>
              <a:t>“Can I help you?”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3600" b="1" i="1" smtClean="0">
              <a:solidFill>
                <a:srgbClr val="FF00FF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b="1" smtClean="0">
                <a:latin typeface="Tahoma" pitchFamily="34" charset="0"/>
              </a:rPr>
              <a:t>To stay out of a power struggle: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3600" b="1" smtClean="0">
              <a:latin typeface="Tahoma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3600" b="1" i="1" smtClean="0">
                <a:solidFill>
                  <a:srgbClr val="66FF33"/>
                </a:solidFill>
                <a:latin typeface="Tahoma" pitchFamily="34" charset="0"/>
              </a:rPr>
              <a:t>“Regardless “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3600" b="1" i="1" smtClean="0">
              <a:solidFill>
                <a:srgbClr val="66FF33"/>
              </a:solidFill>
              <a:latin typeface="Tahoma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3600" b="1" i="1" smtClean="0">
                <a:solidFill>
                  <a:srgbClr val="66FF33"/>
                </a:solidFill>
                <a:latin typeface="Tahoma" pitchFamily="34" charset="0"/>
              </a:rPr>
              <a:t> “Never the Less”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3600" b="1" i="1" smtClean="0">
              <a:solidFill>
                <a:srgbClr val="66FF33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3600" b="1" smtClean="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/>
            </a:r>
            <a:br>
              <a:rPr lang="en-US" sz="4000" smtClean="0"/>
            </a:br>
            <a:r>
              <a:rPr lang="en-US" sz="4800" b="1" smtClean="0">
                <a:solidFill>
                  <a:schemeClr val="folHlink"/>
                </a:solidFill>
                <a:latin typeface="Tahoma" pitchFamily="34" charset="0"/>
              </a:rPr>
              <a:t>What  else…..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7630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algn="ctr" eaLnBrk="1" hangingPunct="1">
              <a:buFontTx/>
              <a:buNone/>
            </a:pPr>
            <a:r>
              <a:rPr lang="en-US" b="1" smtClean="0">
                <a:latin typeface="Tahoma" pitchFamily="34" charset="0"/>
              </a:rPr>
              <a:t>Do NOT hold a grudge!</a:t>
            </a:r>
          </a:p>
          <a:p>
            <a:pPr algn="ctr" eaLnBrk="1" hangingPunct="1">
              <a:buFontTx/>
              <a:buNone/>
            </a:pPr>
            <a:endParaRPr lang="en-US" b="1" smtClean="0">
              <a:latin typeface="Tahoma" pitchFamily="34" charset="0"/>
            </a:endParaRPr>
          </a:p>
          <a:p>
            <a:pPr algn="ctr" eaLnBrk="1" hangingPunct="1">
              <a:buFontTx/>
              <a:buNone/>
            </a:pPr>
            <a:endParaRPr lang="en-US" b="1" smtClean="0">
              <a:latin typeface="Tahoma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b="1" smtClean="0">
                <a:latin typeface="Tahoma" pitchFamily="34" charset="0"/>
              </a:rPr>
              <a:t>Use humor, not  sarcasm</a:t>
            </a:r>
          </a:p>
          <a:p>
            <a:pPr algn="ctr" eaLnBrk="1" hangingPunct="1">
              <a:buFontTx/>
              <a:buNone/>
            </a:pPr>
            <a:endParaRPr lang="en-US" b="1" smtClean="0">
              <a:latin typeface="Tahoma" pitchFamily="34" charset="0"/>
            </a:endParaRPr>
          </a:p>
          <a:p>
            <a:pPr algn="ctr" eaLnBrk="1" hangingPunct="1"/>
            <a:endParaRPr lang="en-US" b="1" smtClean="0">
              <a:latin typeface="Tahoma" pitchFamily="34" charset="0"/>
            </a:endParaRPr>
          </a:p>
          <a:p>
            <a:pPr algn="ctr" eaLnBrk="1" hangingPunct="1"/>
            <a:r>
              <a:rPr lang="en-US" sz="4400" b="1" smtClean="0">
                <a:solidFill>
                  <a:srgbClr val="33CC33"/>
                </a:solidFill>
                <a:latin typeface="Tahoma" pitchFamily="34" charset="0"/>
              </a:rPr>
              <a:t>Always</a:t>
            </a:r>
            <a:r>
              <a:rPr lang="en-US" b="1" smtClean="0">
                <a:latin typeface="Tahoma" pitchFamily="34" charset="0"/>
              </a:rPr>
              <a:t> treat the child with respect.</a:t>
            </a:r>
          </a:p>
          <a:p>
            <a:pPr algn="ctr" eaLnBrk="1" hangingPunct="1"/>
            <a:endParaRPr lang="en-US" b="1" smtClean="0">
              <a:latin typeface="Tahoma" pitchFamily="34" charset="0"/>
            </a:endParaRPr>
          </a:p>
          <a:p>
            <a:pPr eaLnBrk="1" hangingPunct="1"/>
            <a:endParaRPr lang="en-US" sz="2400" b="1" smtClean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can be done?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8455025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Be organized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Set up a positive and predictable classroom environment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Develop and teach clear expectations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Classroom Organization</a:t>
            </a:r>
          </a:p>
        </p:txBody>
      </p:sp>
      <p:pic>
        <p:nvPicPr>
          <p:cNvPr id="33795" name="Picture 3" descr="coas &amp; boots 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3900" y="990600"/>
            <a:ext cx="7658100" cy="5105400"/>
          </a:xfrm>
          <a:noFill/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0" y="6356350"/>
            <a:ext cx="9337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Kids are taught to hang up coats and place boots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>
                <a:latin typeface="Tahoma" pitchFamily="34" charset="0"/>
                <a:cs typeface="Tahoma" pitchFamily="34" charset="0"/>
              </a:rPr>
              <a:t>Neatness and Organization</a:t>
            </a:r>
            <a:br>
              <a:rPr lang="en-US" sz="4000" b="1" dirty="0" smtClean="0">
                <a:latin typeface="Tahoma" pitchFamily="34" charset="0"/>
                <a:cs typeface="Tahoma" pitchFamily="34" charset="0"/>
              </a:rPr>
            </a:br>
            <a:endParaRPr lang="en-US" sz="4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915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 Teach students: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 respect for their space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b="1" dirty="0" smtClean="0">
              <a:latin typeface="Tahoma" pitchFamily="34" charset="0"/>
              <a:cs typeface="Tahoma" pitchFamily="34" charset="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Coats on hangers, hats off, roll up sleeves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Put materials away neatly</a:t>
            </a:r>
          </a:p>
          <a:p>
            <a:pPr lvl="2" eaLnBrk="1" hangingPunct="1">
              <a:lnSpc>
                <a:spcPct val="90000"/>
              </a:lnSpc>
              <a:buNone/>
              <a:defRPr/>
            </a:pPr>
            <a:endParaRPr lang="en-US" b="1" dirty="0" smtClean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Personal space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Walk with personal space around you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Stand in line with personal space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Walk with a purpose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  <a:latin typeface="Tahoma" pitchFamily="34" charset="0"/>
              </a:rPr>
              <a:t>Response to Intervention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Tahoma" pitchFamily="34" charset="0"/>
              </a:rPr>
              <a:t>If you are doing the same thing again and again and the behavior doesn’t change, you must change your intervention/interaction.</a:t>
            </a:r>
          </a:p>
          <a:p>
            <a:pPr eaLnBrk="1" hangingPunct="1"/>
            <a:endParaRPr lang="en-US" b="1" smtClean="0">
              <a:latin typeface="Tahoma" pitchFamily="34" charset="0"/>
            </a:endParaRPr>
          </a:p>
          <a:p>
            <a:pPr eaLnBrk="1" hangingPunct="1"/>
            <a:r>
              <a:rPr lang="en-US" b="1" smtClean="0">
                <a:latin typeface="Tahoma" pitchFamily="34" charset="0"/>
              </a:rPr>
              <a:t>The teacher always has to change first before the child will change!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  <a:latin typeface="Tahoma" pitchFamily="34" charset="0"/>
              </a:rPr>
              <a:t>Use Data-based Decisions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Tahoma" pitchFamily="34" charset="0"/>
              </a:rPr>
              <a:t>Keep track of repeat “offenders”</a:t>
            </a:r>
          </a:p>
          <a:p>
            <a:pPr lvl="1" eaLnBrk="1" hangingPunct="1"/>
            <a:r>
              <a:rPr lang="en-US" b="1" smtClean="0">
                <a:latin typeface="Tahoma" pitchFamily="34" charset="0"/>
              </a:rPr>
              <a:t>E.g., turning card, name on board, send to office, call parents.</a:t>
            </a:r>
          </a:p>
          <a:p>
            <a:pPr lvl="1" eaLnBrk="1" hangingPunct="1">
              <a:buFontTx/>
              <a:buNone/>
            </a:pPr>
            <a:endParaRPr lang="en-US" b="1" smtClean="0">
              <a:latin typeface="Tahoma" pitchFamily="34" charset="0"/>
            </a:endParaRPr>
          </a:p>
          <a:p>
            <a:pPr lvl="1" eaLnBrk="1" hangingPunct="1">
              <a:buFontTx/>
              <a:buNone/>
            </a:pPr>
            <a:r>
              <a:rPr lang="en-US" b="1" smtClean="0">
                <a:latin typeface="Tahoma" pitchFamily="34" charset="0"/>
              </a:rPr>
              <a:t>The “punishment” actually maybe reinforcing for the student.</a:t>
            </a:r>
          </a:p>
          <a:p>
            <a:pPr eaLnBrk="1" hangingPunct="1">
              <a:buFontTx/>
              <a:buNone/>
            </a:pPr>
            <a:endParaRPr lang="en-US" b="1" smtClean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5260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54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What can be done? </a:t>
            </a:r>
            <a:br>
              <a:rPr lang="en-US" sz="54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54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4000" b="1" u="sng" dirty="0" smtClean="0">
                <a:solidFill>
                  <a:srgbClr val="00FF00"/>
                </a:solidFill>
                <a:latin typeface="Tahoma" pitchFamily="34" charset="0"/>
                <a:cs typeface="Tahoma" pitchFamily="34" charset="0"/>
              </a:rPr>
              <a:t>Encourage the Child</a:t>
            </a:r>
            <a:r>
              <a:rPr lang="en-US" sz="5400" dirty="0" smtClean="0">
                <a:cs typeface="Times New Roman" pitchFamily="18" charset="0"/>
              </a:rPr>
              <a:t/>
            </a:r>
            <a:br>
              <a:rPr lang="en-US" sz="5400" dirty="0" smtClean="0">
                <a:cs typeface="Times New Roman" pitchFamily="18" charset="0"/>
              </a:rPr>
            </a:br>
            <a:r>
              <a:rPr lang="en-US" sz="5400" dirty="0" smtClean="0">
                <a:cs typeface="Times New Roman" pitchFamily="18" charset="0"/>
              </a:rPr>
              <a:t> </a:t>
            </a:r>
            <a:r>
              <a:rPr lang="en-US" dirty="0" smtClean="0">
                <a:cs typeface="Times New Roman" pitchFamily="18" charset="0"/>
              </a:rPr>
              <a:t>    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 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 </a:t>
            </a:r>
            <a:br>
              <a:rPr lang="en-US" dirty="0" smtClean="0">
                <a:cs typeface="Times New Roman" pitchFamily="18" charset="0"/>
              </a:rPr>
            </a:br>
            <a:endParaRPr lang="en-US" b="0" dirty="0" smtClean="0"/>
          </a:p>
        </p:txBody>
      </p:sp>
      <p:sp>
        <p:nvSpPr>
          <p:cNvPr id="3379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2057400"/>
            <a:ext cx="8458200" cy="4114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en-US" sz="36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3600" b="1" dirty="0" smtClean="0">
                <a:latin typeface="Tahoma" pitchFamily="34" charset="0"/>
                <a:cs typeface="Tahoma" pitchFamily="34" charset="0"/>
              </a:rPr>
              <a:t>Recognize effort not just success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3600" b="1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3600" b="1" dirty="0" smtClean="0">
                <a:latin typeface="Tahoma" pitchFamily="34" charset="0"/>
                <a:cs typeface="Tahoma" pitchFamily="34" charset="0"/>
              </a:rPr>
              <a:t>Provide warmth, caring and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3600" b="1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3600" b="1" dirty="0" smtClean="0">
                <a:latin typeface="Tahoma" pitchFamily="34" charset="0"/>
                <a:cs typeface="Tahoma" pitchFamily="34" charset="0"/>
              </a:rPr>
              <a:t>Frequent encouragement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3600" b="1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3600" b="1" dirty="0" smtClean="0">
                <a:latin typeface="Tahoma" pitchFamily="34" charset="0"/>
                <a:cs typeface="Tahoma" pitchFamily="34" charset="0"/>
              </a:rPr>
              <a:t>Lots of positive feedback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3600" b="1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3600" b="1" dirty="0" smtClean="0">
                <a:latin typeface="Tahoma" pitchFamily="34" charset="0"/>
                <a:cs typeface="Tahoma" pitchFamily="34" charset="0"/>
              </a:rPr>
              <a:t>Minimize reprimands </a:t>
            </a:r>
            <a:r>
              <a:rPr lang="en-US" sz="3600" dirty="0" smtClean="0">
                <a:cs typeface="Times New Roman" pitchFamily="18" charset="0"/>
              </a:rPr>
              <a:t/>
            </a:r>
            <a:br>
              <a:rPr lang="en-US" sz="3600" dirty="0" smtClean="0">
                <a:cs typeface="Times New Roman" pitchFamily="18" charset="0"/>
              </a:rPr>
            </a:br>
            <a:endParaRPr lang="en-US" sz="36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Make sure the “Attention Bucket” is full!</a:t>
            </a:r>
            <a:endParaRPr lang="en-US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6083" name="Picture 2" descr="CIMG47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5740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228600" y="609600"/>
            <a:ext cx="8915400" cy="11430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In spite of the best classroom management, some children need more….</a:t>
            </a:r>
            <a:endParaRPr lang="en-US" sz="32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52400" y="2286000"/>
            <a:ext cx="8991600" cy="1752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u="sng" dirty="0" smtClean="0">
                <a:latin typeface="Tahoma" pitchFamily="34" charset="0"/>
                <a:cs typeface="Tahoma" pitchFamily="34" charset="0"/>
              </a:rPr>
              <a:t>First Step to Success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provides more for students, teachers and parents.</a:t>
            </a:r>
          </a:p>
          <a:p>
            <a:pPr>
              <a:defRPr/>
            </a:pPr>
            <a:endParaRPr lang="en-US" b="1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6629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3795" name="Picture 3" descr="Screening&amp;InterventionProcess_POSTER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725" y="1295400"/>
            <a:ext cx="84582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6629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3797" name="Picture 5" descr="FiveUniversal Principles_PieChart_POSTER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00038"/>
            <a:ext cx="4462463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026"/>
          <p:cNvGraphicFramePr>
            <a:graphicFrameLocks noChangeAspect="1"/>
          </p:cNvGraphicFramePr>
          <p:nvPr/>
        </p:nvGraphicFramePr>
        <p:xfrm>
          <a:off x="900113" y="676275"/>
          <a:ext cx="7345362" cy="550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rawing" r:id="rId3" imgW="7343640" imgH="5505480" progId="">
                  <p:embed/>
                </p:oleObj>
              </mc:Choice>
              <mc:Fallback>
                <p:oleObj name="Drawing" r:id="rId3" imgW="7343640" imgH="5505480" progId="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676275"/>
                        <a:ext cx="7345362" cy="550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>
                <a:latin typeface="Tahoma" pitchFamily="34" charset="0"/>
                <a:cs typeface="Tahoma" pitchFamily="34" charset="0"/>
              </a:rPr>
              <a:t>Definition of Antisocial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8763000" cy="31242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Actions that deviate from accepted rules and behavioral expectations </a:t>
            </a:r>
          </a:p>
          <a:p>
            <a:endParaRPr lang="en-US" b="1" dirty="0">
              <a:latin typeface="Tahoma" pitchFamily="34" charset="0"/>
              <a:cs typeface="Tahoma" pitchFamily="34" charset="0"/>
            </a:endParaRPr>
          </a:p>
          <a:p>
            <a:pPr>
              <a:buFontTx/>
              <a:buNone/>
            </a:pPr>
            <a:r>
              <a:rPr lang="en-US" b="1" dirty="0">
                <a:solidFill>
                  <a:srgbClr val="00FF00"/>
                </a:solidFill>
                <a:latin typeface="Tahoma" pitchFamily="34" charset="0"/>
                <a:cs typeface="Tahoma" pitchFamily="34" charset="0"/>
              </a:rPr>
              <a:t>ACROSS A RANGE OF </a:t>
            </a:r>
          </a:p>
          <a:p>
            <a:pPr>
              <a:buFontTx/>
              <a:buNone/>
            </a:pPr>
            <a:r>
              <a:rPr lang="en-US" b="1" dirty="0">
                <a:solidFill>
                  <a:srgbClr val="00FF00"/>
                </a:solidFill>
                <a:latin typeface="Tahoma" pitchFamily="34" charset="0"/>
                <a:cs typeface="Tahoma" pitchFamily="34" charset="0"/>
              </a:rPr>
              <a:t>SETTINGS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5105400"/>
            <a:ext cx="91440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including classroom and playground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Char char="–"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Includes disruptive, aggressive, and noncompliant behaviors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Characteristics of Problem Behaviors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733800"/>
            <a:ext cx="3505200" cy="2971800"/>
          </a:xfrm>
        </p:spPr>
        <p:txBody>
          <a:bodyPr/>
          <a:lstStyle/>
          <a:p>
            <a:r>
              <a:rPr lang="en-US" sz="2800"/>
              <a:t>Crucial features are the </a:t>
            </a:r>
          </a:p>
          <a:p>
            <a:r>
              <a:rPr lang="en-US" sz="2800">
                <a:solidFill>
                  <a:schemeClr val="folHlink"/>
                </a:solidFill>
              </a:rPr>
              <a:t>FREQUENCY</a:t>
            </a:r>
            <a:br>
              <a:rPr lang="en-US" sz="2800">
                <a:solidFill>
                  <a:schemeClr val="folHlink"/>
                </a:solidFill>
              </a:rPr>
            </a:br>
            <a:r>
              <a:rPr lang="en-US" sz="2800"/>
              <a:t>and</a:t>
            </a:r>
            <a:r>
              <a:rPr lang="en-US" sz="2800">
                <a:solidFill>
                  <a:srgbClr val="FF5050"/>
                </a:solidFill>
              </a:rPr>
              <a:t> </a:t>
            </a:r>
          </a:p>
          <a:p>
            <a:r>
              <a:rPr lang="en-US" sz="2800">
                <a:solidFill>
                  <a:srgbClr val="00FF00"/>
                </a:solidFill>
              </a:rPr>
              <a:t>INTENSITY</a:t>
            </a:r>
            <a:r>
              <a:rPr lang="en-US" sz="2800"/>
              <a:t/>
            </a:r>
            <a:br>
              <a:rPr lang="en-US" sz="2800"/>
            </a:br>
            <a:r>
              <a:rPr lang="en-US" sz="2800"/>
              <a:t>of behaviors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2057400"/>
            <a:ext cx="91440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Antisocial behavior is part of normal development</a:t>
            </a:r>
            <a:b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Characteristics of Problem Behaviors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1828800"/>
            <a:ext cx="8534400" cy="4114800"/>
          </a:xfrm>
        </p:spPr>
        <p:txBody>
          <a:bodyPr/>
          <a:lstStyle/>
          <a:p>
            <a:r>
              <a:rPr lang="en-US" sz="2400" b="1" dirty="0">
                <a:solidFill>
                  <a:schemeClr val="folHlink"/>
                </a:solidFill>
                <a:latin typeface="Tahoma" pitchFamily="34" charset="0"/>
                <a:cs typeface="Tahoma" pitchFamily="34" charset="0"/>
              </a:rPr>
              <a:t>Less “time-on-task”</a:t>
            </a:r>
            <a:endParaRPr lang="en-US" sz="2400" b="1" dirty="0">
              <a:latin typeface="Tahoma" pitchFamily="34" charset="0"/>
              <a:cs typeface="Tahoma" pitchFamily="34" charset="0"/>
            </a:endParaRPr>
          </a:p>
          <a:p>
            <a:endParaRPr lang="en-US" sz="2400" b="1" dirty="0">
              <a:latin typeface="Tahoma" pitchFamily="34" charset="0"/>
              <a:cs typeface="Tahoma" pitchFamily="34" charset="0"/>
            </a:endParaRPr>
          </a:p>
          <a:p>
            <a:r>
              <a:rPr lang="en-US" sz="2400" b="1" dirty="0">
                <a:solidFill>
                  <a:srgbClr val="00FFFF"/>
                </a:solidFill>
                <a:latin typeface="Tahoma" pitchFamily="34" charset="0"/>
                <a:cs typeface="Tahoma" pitchFamily="34" charset="0"/>
              </a:rPr>
              <a:t>More negative interactions with parents, siblings, teachers, and peers</a:t>
            </a:r>
            <a:endParaRPr lang="en-US" sz="2400" b="1" dirty="0">
              <a:latin typeface="Tahoma" pitchFamily="34" charset="0"/>
              <a:cs typeface="Tahoma" pitchFamily="34" charset="0"/>
            </a:endParaRPr>
          </a:p>
          <a:p>
            <a:endParaRPr lang="en-US" sz="2400" b="1" dirty="0">
              <a:latin typeface="Tahoma" pitchFamily="34" charset="0"/>
              <a:cs typeface="Tahoma" pitchFamily="34" charset="0"/>
            </a:endParaRPr>
          </a:p>
          <a:p>
            <a:r>
              <a:rPr lang="en-US" sz="2400" b="1" dirty="0">
                <a:solidFill>
                  <a:srgbClr val="CC99FF"/>
                </a:solidFill>
                <a:latin typeface="Tahoma" pitchFamily="34" charset="0"/>
                <a:cs typeface="Tahoma" pitchFamily="34" charset="0"/>
              </a:rPr>
              <a:t>Peer rejection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ahoma" pitchFamily="34" charset="0"/>
                <a:cs typeface="Tahoma" pitchFamily="34" charset="0"/>
              </a:rPr>
              <a:t>Characteristics of the Child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8229600" cy="4267200"/>
          </a:xfrm>
        </p:spPr>
        <p:txBody>
          <a:bodyPr/>
          <a:lstStyle/>
          <a:p>
            <a:r>
              <a:rPr lang="en-US" b="1" dirty="0">
                <a:latin typeface="Tahoma" pitchFamily="34" charset="0"/>
                <a:cs typeface="Tahoma" pitchFamily="34" charset="0"/>
              </a:rPr>
              <a:t>Temperamental</a:t>
            </a:r>
          </a:p>
          <a:p>
            <a:endParaRPr lang="en-US" b="1" dirty="0">
              <a:latin typeface="Tahoma" pitchFamily="34" charset="0"/>
              <a:cs typeface="Tahoma" pitchFamily="34" charset="0"/>
            </a:endParaRPr>
          </a:p>
          <a:p>
            <a:r>
              <a:rPr lang="en-US" b="1" dirty="0">
                <a:solidFill>
                  <a:schemeClr val="folHlink"/>
                </a:solidFill>
                <a:latin typeface="Tahoma" pitchFamily="34" charset="0"/>
                <a:cs typeface="Tahoma" pitchFamily="34" charset="0"/>
              </a:rPr>
              <a:t>Oppositional</a:t>
            </a:r>
          </a:p>
          <a:p>
            <a:endParaRPr lang="en-US" b="1" dirty="0">
              <a:latin typeface="Tahoma" pitchFamily="34" charset="0"/>
              <a:cs typeface="Tahoma" pitchFamily="34" charset="0"/>
            </a:endParaRPr>
          </a:p>
          <a:p>
            <a:r>
              <a:rPr lang="en-US" b="1" dirty="0">
                <a:solidFill>
                  <a:srgbClr val="FF9933"/>
                </a:solidFill>
                <a:latin typeface="Tahoma" pitchFamily="34" charset="0"/>
                <a:cs typeface="Tahoma" pitchFamily="34" charset="0"/>
              </a:rPr>
              <a:t>Impulsive</a:t>
            </a:r>
          </a:p>
          <a:p>
            <a:endParaRPr lang="en-US" b="1" dirty="0">
              <a:latin typeface="Tahoma" pitchFamily="34" charset="0"/>
              <a:cs typeface="Tahoma" pitchFamily="34" charset="0"/>
            </a:endParaRPr>
          </a:p>
          <a:p>
            <a:r>
              <a:rPr lang="en-US" b="1" dirty="0">
                <a:solidFill>
                  <a:srgbClr val="00FF00"/>
                </a:solidFill>
                <a:latin typeface="Tahoma" pitchFamily="34" charset="0"/>
                <a:cs typeface="Tahoma" pitchFamily="34" charset="0"/>
              </a:rPr>
              <a:t>Attention Deficit Problems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 dirty="0">
                <a:latin typeface="Tahoma" pitchFamily="34" charset="0"/>
                <a:cs typeface="Tahoma" pitchFamily="34" charset="0"/>
              </a:rPr>
              <a:t>Facts on Antisocial Behavior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5486400" cy="5029200"/>
          </a:xfrm>
        </p:spPr>
        <p:txBody>
          <a:bodyPr/>
          <a:lstStyle/>
          <a:p>
            <a:r>
              <a:rPr lang="en-US" sz="2800" b="1" dirty="0">
                <a:latin typeface="Tahoma" pitchFamily="34" charset="0"/>
                <a:cs typeface="Tahoma" pitchFamily="34" charset="0"/>
              </a:rPr>
              <a:t>Antisocial behavior by grade 4 should be treated as chronic condition like diabetes </a:t>
            </a:r>
            <a:r>
              <a:rPr lang="en-US" sz="2800" b="1" i="1" dirty="0">
                <a:solidFill>
                  <a:srgbClr val="00FFFF"/>
                </a:solidFill>
                <a:latin typeface="Tahoma" pitchFamily="34" charset="0"/>
                <a:cs typeface="Tahoma" pitchFamily="34" charset="0"/>
              </a:rPr>
              <a:t>(not cured but managed)</a:t>
            </a:r>
          </a:p>
          <a:p>
            <a:endParaRPr lang="en-US" sz="2800" b="1" dirty="0">
              <a:latin typeface="Tahoma" pitchFamily="34" charset="0"/>
              <a:cs typeface="Tahoma" pitchFamily="34" charset="0"/>
            </a:endParaRPr>
          </a:p>
          <a:p>
            <a:r>
              <a:rPr lang="en-US" sz="2800" b="1" dirty="0">
                <a:latin typeface="Tahoma" pitchFamily="34" charset="0"/>
                <a:cs typeface="Tahoma" pitchFamily="34" charset="0"/>
              </a:rPr>
              <a:t>Early intervention in school, home, and community is best hope for diverting from the path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sz="4800" b="1" dirty="0">
                <a:latin typeface="Tahoma" pitchFamily="34" charset="0"/>
                <a:cs typeface="Tahoma" pitchFamily="34" charset="0"/>
              </a:rPr>
              <a:t>Stressors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81000" y="1284288"/>
            <a:ext cx="53578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Frequently cited reasons: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371600" y="2481263"/>
            <a:ext cx="27003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Low Income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5181600" y="3014663"/>
            <a:ext cx="3292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Unemployment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1219200" y="4081463"/>
            <a:ext cx="36528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Marital Problems</a:t>
            </a:r>
            <a:endParaRPr lang="en-US" b="1">
              <a:solidFill>
                <a:srgbClr val="66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4648200" y="5173663"/>
            <a:ext cx="4183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CC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Emotional/Physical Abuse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224" name="Object 1024"/>
          <p:cNvGraphicFramePr>
            <a:graphicFrameLocks noChangeAspect="1"/>
          </p:cNvGraphicFramePr>
          <p:nvPr/>
        </p:nvGraphicFramePr>
        <p:xfrm>
          <a:off x="1" y="0"/>
          <a:ext cx="914399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79" name="Drawing" r:id="rId3" imgW="8372520" imgH="5381640" progId="">
                  <p:embed/>
                </p:oleObj>
              </mc:Choice>
              <mc:Fallback>
                <p:oleObj name="Drawing" r:id="rId3" imgW="8372520" imgH="5381640" progId="">
                  <p:embed/>
                  <p:pic>
                    <p:nvPicPr>
                      <p:cNvPr id="0" name="Picture 2" descr="Parchmen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9143999" cy="6858000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82" name="Object 1026"/>
          <p:cNvGraphicFramePr>
            <a:graphicFrameLocks noChangeAspect="1"/>
          </p:cNvGraphicFramePr>
          <p:nvPr/>
        </p:nvGraphicFramePr>
        <p:xfrm>
          <a:off x="-1" y="0"/>
          <a:ext cx="9144001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3" name="Drawing" r:id="rId3" imgW="8372520" imgH="4695840" progId="">
                  <p:embed/>
                </p:oleObj>
              </mc:Choice>
              <mc:Fallback>
                <p:oleObj name="Drawing" r:id="rId3" imgW="8372520" imgH="4695840" progId="">
                  <p:embed/>
                  <p:pic>
                    <p:nvPicPr>
                      <p:cNvPr id="0" name="Picture 2" descr="Denim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9144001" cy="6705600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>
                <a:latin typeface="Tahoma" pitchFamily="34" charset="0"/>
                <a:cs typeface="Tahoma" pitchFamily="34" charset="0"/>
              </a:rPr>
              <a:t>Parents/Caregivers/Teachers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800" b="1" dirty="0">
                <a:latin typeface="Tahoma" pitchFamily="34" charset="0"/>
                <a:cs typeface="Tahoma" pitchFamily="34" charset="0"/>
              </a:rPr>
              <a:t>Reasons:</a:t>
            </a:r>
          </a:p>
          <a:p>
            <a:pPr>
              <a:lnSpc>
                <a:spcPct val="90000"/>
              </a:lnSpc>
            </a:pPr>
            <a:endParaRPr lang="en-US" sz="2800" b="1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00FFFF"/>
                </a:solidFill>
                <a:latin typeface="Tahoma" pitchFamily="34" charset="0"/>
                <a:cs typeface="Tahoma" pitchFamily="34" charset="0"/>
              </a:rPr>
              <a:t>Ineffective (inconsistent) discipline</a:t>
            </a:r>
          </a:p>
          <a:p>
            <a:pPr>
              <a:lnSpc>
                <a:spcPct val="90000"/>
              </a:lnSpc>
            </a:pPr>
            <a:endParaRPr lang="en-US" sz="2800" b="1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folHlink"/>
                </a:solidFill>
                <a:latin typeface="Tahoma" pitchFamily="34" charset="0"/>
                <a:cs typeface="Tahoma" pitchFamily="34" charset="0"/>
              </a:rPr>
              <a:t>Harsh discipline</a:t>
            </a:r>
          </a:p>
          <a:p>
            <a:pPr>
              <a:lnSpc>
                <a:spcPct val="90000"/>
              </a:lnSpc>
            </a:pPr>
            <a:endParaRPr lang="en-US" sz="2800" b="1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CC99FF"/>
                </a:solidFill>
                <a:latin typeface="Tahoma" pitchFamily="34" charset="0"/>
                <a:cs typeface="Tahoma" pitchFamily="34" charset="0"/>
              </a:rPr>
              <a:t>Lack of positive interactions</a:t>
            </a:r>
          </a:p>
          <a:p>
            <a:pPr>
              <a:lnSpc>
                <a:spcPct val="90000"/>
              </a:lnSpc>
            </a:pPr>
            <a:endParaRPr lang="en-US" sz="2800" b="1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66FF66"/>
                </a:solidFill>
                <a:latin typeface="Tahoma" pitchFamily="34" charset="0"/>
                <a:cs typeface="Tahoma" pitchFamily="34" charset="0"/>
              </a:rPr>
              <a:t>Lack of monitoring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026"/>
          <p:cNvGraphicFramePr>
            <a:graphicFrameLocks noChangeAspect="1"/>
          </p:cNvGraphicFramePr>
          <p:nvPr/>
        </p:nvGraphicFramePr>
        <p:xfrm>
          <a:off x="126635" y="97412"/>
          <a:ext cx="9017365" cy="676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779" name="Drawing" r:id="rId3" imgW="7343640" imgH="5505480" progId="">
                  <p:embed/>
                </p:oleObj>
              </mc:Choice>
              <mc:Fallback>
                <p:oleObj name="Drawing" r:id="rId3" imgW="7343640" imgH="5505480" progId="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35" y="97412"/>
                        <a:ext cx="9017365" cy="676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b="1" dirty="0">
                <a:latin typeface="Tahoma" pitchFamily="34" charset="0"/>
                <a:cs typeface="Tahoma" pitchFamily="34" charset="0"/>
              </a:rPr>
              <a:t>CLASS INTERVENTION: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4572000" cy="4114800"/>
          </a:xfrm>
        </p:spPr>
        <p:txBody>
          <a:bodyPr/>
          <a:lstStyle/>
          <a:p>
            <a:r>
              <a:rPr lang="en-US" sz="2800" b="1" dirty="0">
                <a:latin typeface="Tahoma" pitchFamily="34" charset="0"/>
                <a:cs typeface="Tahoma" pitchFamily="34" charset="0"/>
              </a:rPr>
              <a:t>Children learn how to:</a:t>
            </a:r>
          </a:p>
          <a:p>
            <a:pPr lvl="1"/>
            <a:endParaRPr lang="en-US" sz="2400" b="1" dirty="0">
              <a:latin typeface="Tahoma" pitchFamily="34" charset="0"/>
              <a:cs typeface="Tahoma" pitchFamily="34" charset="0"/>
            </a:endParaRPr>
          </a:p>
          <a:p>
            <a:pPr lvl="1"/>
            <a:r>
              <a:rPr lang="en-US" sz="2400" b="1" dirty="0">
                <a:latin typeface="Tahoma" pitchFamily="34" charset="0"/>
                <a:cs typeface="Tahoma" pitchFamily="34" charset="0"/>
              </a:rPr>
              <a:t>Attend to the teacher</a:t>
            </a:r>
          </a:p>
          <a:p>
            <a:pPr lvl="1"/>
            <a:endParaRPr lang="en-US" sz="2400" b="1" dirty="0">
              <a:latin typeface="Tahoma" pitchFamily="34" charset="0"/>
              <a:cs typeface="Tahoma" pitchFamily="34" charset="0"/>
            </a:endParaRPr>
          </a:p>
          <a:p>
            <a:pPr lvl="1"/>
            <a:r>
              <a:rPr lang="en-US" sz="2400" b="1" dirty="0">
                <a:latin typeface="Tahoma" pitchFamily="34" charset="0"/>
                <a:cs typeface="Tahoma" pitchFamily="34" charset="0"/>
              </a:rPr>
              <a:t>Get along with others</a:t>
            </a:r>
          </a:p>
          <a:p>
            <a:pPr lvl="1"/>
            <a:endParaRPr lang="en-US" sz="2400" b="1" dirty="0">
              <a:latin typeface="Tahoma" pitchFamily="34" charset="0"/>
              <a:cs typeface="Tahoma" pitchFamily="34" charset="0"/>
            </a:endParaRPr>
          </a:p>
          <a:p>
            <a:pPr lvl="1"/>
            <a:r>
              <a:rPr lang="en-US" sz="2400" b="1" dirty="0">
                <a:latin typeface="Tahoma" pitchFamily="34" charset="0"/>
                <a:cs typeface="Tahoma" pitchFamily="34" charset="0"/>
              </a:rPr>
              <a:t>Participate in activities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381000" y="1143000"/>
            <a:ext cx="7624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Positive behavior management program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286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CLASS Procedures: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7543800" cy="4495800"/>
          </a:xfrm>
        </p:spPr>
        <p:txBody>
          <a:bodyPr/>
          <a:lstStyle/>
          <a:p>
            <a:r>
              <a:rPr lang="en-US" sz="2400" b="1" dirty="0">
                <a:latin typeface="Tahoma" pitchFamily="34" charset="0"/>
                <a:cs typeface="Tahoma" pitchFamily="34" charset="0"/>
              </a:rPr>
              <a:t>One student at a time plays the </a:t>
            </a:r>
            <a:r>
              <a:rPr lang="en-US" sz="2400" b="1" dirty="0">
                <a:solidFill>
                  <a:srgbClr val="33CC33"/>
                </a:solidFill>
                <a:latin typeface="Tahoma" pitchFamily="34" charset="0"/>
                <a:cs typeface="Tahoma" pitchFamily="34" charset="0"/>
              </a:rPr>
              <a:t>GREEN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/</a:t>
            </a:r>
            <a:r>
              <a:rPr lang="en-US" sz="2400" b="1" dirty="0">
                <a:solidFill>
                  <a:srgbClr val="FF3399"/>
                </a:solidFill>
                <a:latin typeface="Tahoma" pitchFamily="34" charset="0"/>
                <a:cs typeface="Tahoma" pitchFamily="34" charset="0"/>
              </a:rPr>
              <a:t>RED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card game</a:t>
            </a:r>
          </a:p>
          <a:p>
            <a:endParaRPr lang="en-US" sz="2400" b="1" dirty="0">
              <a:latin typeface="Tahoma" pitchFamily="34" charset="0"/>
              <a:cs typeface="Tahoma" pitchFamily="34" charset="0"/>
            </a:endParaRPr>
          </a:p>
          <a:p>
            <a:r>
              <a:rPr lang="en-US" sz="2400" b="1" dirty="0">
                <a:solidFill>
                  <a:srgbClr val="33CC33"/>
                </a:solidFill>
                <a:latin typeface="Tahoma" pitchFamily="34" charset="0"/>
                <a:cs typeface="Tahoma" pitchFamily="34" charset="0"/>
              </a:rPr>
              <a:t>GREEN/</a:t>
            </a:r>
            <a:r>
              <a:rPr lang="en-US" sz="2400" b="1" dirty="0">
                <a:solidFill>
                  <a:srgbClr val="FF3399"/>
                </a:solidFill>
                <a:latin typeface="Tahoma" pitchFamily="34" charset="0"/>
                <a:cs typeface="Tahoma" pitchFamily="34" charset="0"/>
              </a:rPr>
              <a:t>RED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 card provides feedback</a:t>
            </a:r>
          </a:p>
          <a:p>
            <a:endParaRPr lang="en-US" sz="2400" b="1" dirty="0">
              <a:latin typeface="Tahoma" pitchFamily="34" charset="0"/>
              <a:cs typeface="Tahoma" pitchFamily="34" charset="0"/>
            </a:endParaRPr>
          </a:p>
          <a:p>
            <a:r>
              <a:rPr lang="en-US" sz="2400" b="1" dirty="0">
                <a:latin typeface="Tahoma" pitchFamily="34" charset="0"/>
                <a:cs typeface="Tahoma" pitchFamily="34" charset="0"/>
              </a:rPr>
              <a:t>Stars on </a:t>
            </a:r>
            <a:r>
              <a:rPr lang="en-US" sz="2400" b="1" dirty="0">
                <a:solidFill>
                  <a:srgbClr val="00FF00"/>
                </a:solidFill>
                <a:latin typeface="Tahoma" pitchFamily="34" charset="0"/>
                <a:cs typeface="Tahoma" pitchFamily="34" charset="0"/>
              </a:rPr>
              <a:t>GREEN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/>
            </a:r>
            <a:br>
              <a:rPr lang="en-US" sz="2400" b="1" dirty="0">
                <a:latin typeface="Tahoma" pitchFamily="34" charset="0"/>
                <a:cs typeface="Tahoma" pitchFamily="34" charset="0"/>
              </a:rPr>
            </a:br>
            <a:r>
              <a:rPr lang="en-US" sz="2400" b="1" dirty="0">
                <a:latin typeface="Tahoma" pitchFamily="34" charset="0"/>
                <a:cs typeface="Tahoma" pitchFamily="34" charset="0"/>
              </a:rPr>
              <a:t>side earn surprise </a:t>
            </a:r>
            <a:br>
              <a:rPr lang="en-US" sz="2400" b="1" dirty="0">
                <a:latin typeface="Tahoma" pitchFamily="34" charset="0"/>
                <a:cs typeface="Tahoma" pitchFamily="34" charset="0"/>
              </a:rPr>
            </a:br>
            <a:r>
              <a:rPr lang="en-US" sz="2400" b="1" dirty="0">
                <a:latin typeface="Tahoma" pitchFamily="34" charset="0"/>
                <a:cs typeface="Tahoma" pitchFamily="34" charset="0"/>
              </a:rPr>
              <a:t>for the class</a:t>
            </a:r>
          </a:p>
          <a:p>
            <a:endParaRPr lang="en-US" sz="2400" dirty="0"/>
          </a:p>
        </p:txBody>
      </p:sp>
    </p:spTree>
  </p:cSld>
  <p:clrMapOvr>
    <a:masterClrMapping/>
  </p:clrMapOvr>
  <p:transition>
    <p:random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 dirty="0">
                <a:latin typeface="Tahoma" pitchFamily="34" charset="0"/>
                <a:cs typeface="Tahoma" pitchFamily="34" charset="0"/>
              </a:rPr>
              <a:t>First Step to Success Kit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7724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>
                <a:latin typeface="Tahoma" pitchFamily="34" charset="0"/>
                <a:cs typeface="Tahoma" pitchFamily="34" charset="0"/>
              </a:rPr>
              <a:t>All materials needed for implementation are </a:t>
            </a:r>
            <a:r>
              <a:rPr lang="en-US" b="1" i="1" dirty="0" smtClean="0">
                <a:latin typeface="Tahoma" pitchFamily="34" charset="0"/>
                <a:cs typeface="Tahoma" pitchFamily="34" charset="0"/>
              </a:rPr>
              <a:t>included</a:t>
            </a:r>
            <a:endParaRPr lang="en-US" b="1" i="1" dirty="0"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90000"/>
              </a:lnSpc>
            </a:pPr>
            <a:endParaRPr lang="en-US" b="1" dirty="0" smtClean="0"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Implementation Guide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Stopwatch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HomeBase Guide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Tahoma" pitchFamily="34" charset="0"/>
                <a:cs typeface="Tahoma" pitchFamily="34" charset="0"/>
              </a:rPr>
              <a:t>3 sets of parent materials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Tahoma" pitchFamily="34" charset="0"/>
                <a:cs typeface="Tahoma" pitchFamily="34" charset="0"/>
              </a:rPr>
              <a:t>3 sets of classroom materials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Tahoma" pitchFamily="34" charset="0"/>
                <a:cs typeface="Tahoma" pitchFamily="34" charset="0"/>
              </a:rPr>
              <a:t>Training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video</a:t>
            </a:r>
          </a:p>
          <a:p>
            <a:pPr lvl="1">
              <a:lnSpc>
                <a:spcPct val="90000"/>
              </a:lnSpc>
              <a:buNone/>
            </a:pPr>
            <a:endParaRPr lang="en-US" b="1" dirty="0" smtClean="0"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First Step to Success Roadmap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plementationFlowchart_Classroom_POSTER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304800"/>
            <a:ext cx="3886200" cy="62484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3048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COACH’S ROLE: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990600"/>
            <a:ext cx="8534400" cy="5410200"/>
          </a:xfrm>
        </p:spPr>
        <p:txBody>
          <a:bodyPr/>
          <a:lstStyle/>
          <a:p>
            <a:r>
              <a:rPr lang="en-US" sz="2400" b="1" dirty="0">
                <a:latin typeface="Tahoma" pitchFamily="34" charset="0"/>
                <a:cs typeface="Tahoma" pitchFamily="34" charset="0"/>
              </a:rPr>
              <a:t>Observes the target student</a:t>
            </a:r>
          </a:p>
          <a:p>
            <a:endParaRPr lang="en-US" sz="2400" b="1" dirty="0">
              <a:latin typeface="Tahoma" pitchFamily="34" charset="0"/>
              <a:cs typeface="Tahoma" pitchFamily="34" charset="0"/>
            </a:endParaRPr>
          </a:p>
          <a:p>
            <a:r>
              <a:rPr lang="en-US" sz="2400" b="1" dirty="0">
                <a:latin typeface="Tahoma" pitchFamily="34" charset="0"/>
                <a:cs typeface="Tahoma" pitchFamily="34" charset="0"/>
              </a:rPr>
              <a:t>Meets with caregiver and teacher</a:t>
            </a:r>
          </a:p>
          <a:p>
            <a:endParaRPr lang="en-US" sz="2400" b="1" dirty="0">
              <a:latin typeface="Tahoma" pitchFamily="34" charset="0"/>
              <a:cs typeface="Tahoma" pitchFamily="34" charset="0"/>
            </a:endParaRPr>
          </a:p>
          <a:p>
            <a:r>
              <a:rPr lang="en-US" sz="2400" b="1" dirty="0">
                <a:latin typeface="Tahoma" pitchFamily="34" charset="0"/>
                <a:cs typeface="Tahoma" pitchFamily="34" charset="0"/>
              </a:rPr>
              <a:t>Provides materials</a:t>
            </a:r>
          </a:p>
          <a:p>
            <a:endParaRPr lang="en-US" sz="2400" b="1" dirty="0">
              <a:latin typeface="Tahoma" pitchFamily="34" charset="0"/>
              <a:cs typeface="Tahoma" pitchFamily="34" charset="0"/>
            </a:endParaRPr>
          </a:p>
          <a:p>
            <a:r>
              <a:rPr lang="en-US" sz="2400" b="1" dirty="0">
                <a:latin typeface="Tahoma" pitchFamily="34" charset="0"/>
                <a:cs typeface="Tahoma" pitchFamily="34" charset="0"/>
              </a:rPr>
              <a:t>Teaches acceptable behavior 1-1</a:t>
            </a: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PLAYING THE </a:t>
            </a:r>
            <a:r>
              <a:rPr lang="en-US" dirty="0">
                <a:solidFill>
                  <a:srgbClr val="00FF00"/>
                </a:solidFill>
              </a:rPr>
              <a:t>GREEN/</a:t>
            </a:r>
            <a:r>
              <a:rPr lang="en-US" dirty="0">
                <a:solidFill>
                  <a:srgbClr val="FF0066"/>
                </a:solidFill>
              </a:rPr>
              <a:t>RED </a:t>
            </a:r>
            <a:r>
              <a:rPr lang="en-US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CARD GAME</a:t>
            </a:r>
          </a:p>
        </p:txBody>
      </p:sp>
      <p:sp>
        <p:nvSpPr>
          <p:cNvPr id="28672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133600"/>
            <a:ext cx="8077200" cy="4876800"/>
          </a:xfrm>
        </p:spPr>
        <p:txBody>
          <a:bodyPr/>
          <a:lstStyle/>
          <a:p>
            <a:r>
              <a:rPr lang="en-US" sz="2400" b="1" dirty="0">
                <a:latin typeface="Tahoma" pitchFamily="34" charset="0"/>
                <a:cs typeface="Tahoma" pitchFamily="34" charset="0"/>
              </a:rPr>
              <a:t>Procedures (continued)</a:t>
            </a:r>
          </a:p>
          <a:p>
            <a:pPr lvl="1"/>
            <a:r>
              <a:rPr lang="en-US" sz="2000" b="1" dirty="0">
                <a:latin typeface="Tahoma" pitchFamily="34" charset="0"/>
                <a:cs typeface="Tahoma" pitchFamily="34" charset="0"/>
              </a:rPr>
              <a:t>Teacher teaches, coach operates card</a:t>
            </a:r>
          </a:p>
          <a:p>
            <a:pPr lvl="1"/>
            <a:endParaRPr lang="en-US" sz="2000" b="1" dirty="0">
              <a:latin typeface="Tahoma" pitchFamily="34" charset="0"/>
              <a:cs typeface="Tahoma" pitchFamily="34" charset="0"/>
            </a:endParaRPr>
          </a:p>
          <a:p>
            <a:pPr lvl="1"/>
            <a:r>
              <a:rPr lang="en-US" sz="2000" b="1" dirty="0">
                <a:latin typeface="Tahoma" pitchFamily="34" charset="0"/>
                <a:cs typeface="Tahoma" pitchFamily="34" charset="0"/>
              </a:rPr>
              <a:t>When time is up, debrief with student</a:t>
            </a:r>
          </a:p>
          <a:p>
            <a:pPr lvl="1"/>
            <a:endParaRPr lang="en-US" sz="2000" b="1" dirty="0">
              <a:latin typeface="Tahoma" pitchFamily="34" charset="0"/>
              <a:cs typeface="Tahoma" pitchFamily="34" charset="0"/>
            </a:endParaRPr>
          </a:p>
          <a:p>
            <a:pPr lvl="1"/>
            <a:r>
              <a:rPr lang="en-US" sz="2000" b="1" dirty="0">
                <a:latin typeface="Tahoma" pitchFamily="34" charset="0"/>
                <a:cs typeface="Tahoma" pitchFamily="34" charset="0"/>
              </a:rPr>
              <a:t>Ask teacher to stop class</a:t>
            </a:r>
          </a:p>
          <a:p>
            <a:pPr lvl="1"/>
            <a:endParaRPr lang="en-US" sz="2000" b="1" dirty="0">
              <a:latin typeface="Tahoma" pitchFamily="34" charset="0"/>
              <a:cs typeface="Tahoma" pitchFamily="34" charset="0"/>
            </a:endParaRPr>
          </a:p>
          <a:p>
            <a:pPr lvl="1"/>
            <a:r>
              <a:rPr lang="en-US" sz="2000" b="1" dirty="0">
                <a:latin typeface="Tahoma" pitchFamily="34" charset="0"/>
                <a:cs typeface="Tahoma" pitchFamily="34" charset="0"/>
              </a:rPr>
              <a:t>Announce the outcome</a:t>
            </a:r>
          </a:p>
        </p:txBody>
      </p:sp>
    </p:spTree>
  </p:cSld>
  <p:clrMapOvr>
    <a:masterClrMapping/>
  </p:clrMapOvr>
  <p:transition>
    <p:random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COACH’S ROLE (cont.)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0668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>
                <a:latin typeface="Tahoma" pitchFamily="34" charset="0"/>
                <a:cs typeface="Tahoma" pitchFamily="34" charset="0"/>
              </a:rPr>
              <a:t>Introduces game to the class</a:t>
            </a:r>
          </a:p>
          <a:p>
            <a:pPr>
              <a:lnSpc>
                <a:spcPct val="90000"/>
              </a:lnSpc>
            </a:pPr>
            <a:endParaRPr lang="en-US" sz="2400" b="1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Tahoma" pitchFamily="34" charset="0"/>
                <a:cs typeface="Tahoma" pitchFamily="34" charset="0"/>
              </a:rPr>
              <a:t>Operates the </a:t>
            </a:r>
            <a:r>
              <a:rPr lang="en-US" sz="2400" b="1" dirty="0">
                <a:solidFill>
                  <a:srgbClr val="00FF00"/>
                </a:solidFill>
                <a:latin typeface="Tahoma" pitchFamily="34" charset="0"/>
                <a:cs typeface="Tahoma" pitchFamily="34" charset="0"/>
              </a:rPr>
              <a:t>GREEN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/</a:t>
            </a:r>
            <a:r>
              <a:rPr lang="en-US" sz="2400" b="1" dirty="0">
                <a:solidFill>
                  <a:srgbClr val="FF3399"/>
                </a:solidFill>
                <a:latin typeface="Tahoma" pitchFamily="34" charset="0"/>
                <a:cs typeface="Tahoma" pitchFamily="34" charset="0"/>
              </a:rPr>
              <a:t>RED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 card first 5 days</a:t>
            </a:r>
          </a:p>
          <a:p>
            <a:pPr>
              <a:lnSpc>
                <a:spcPct val="90000"/>
              </a:lnSpc>
            </a:pPr>
            <a:endParaRPr lang="en-US" sz="2400" b="1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Tahoma" pitchFamily="34" charset="0"/>
                <a:cs typeface="Tahoma" pitchFamily="34" charset="0"/>
              </a:rPr>
              <a:t>Announces surprise to the class</a:t>
            </a:r>
          </a:p>
          <a:p>
            <a:pPr>
              <a:lnSpc>
                <a:spcPct val="90000"/>
              </a:lnSpc>
            </a:pPr>
            <a:endParaRPr lang="en-US" sz="2400" b="1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Tahoma" pitchFamily="34" charset="0"/>
                <a:cs typeface="Tahoma" pitchFamily="34" charset="0"/>
              </a:rPr>
              <a:t>Sends </a:t>
            </a:r>
            <a:r>
              <a:rPr lang="en-US" sz="2400" b="1" dirty="0">
                <a:solidFill>
                  <a:srgbClr val="00FF00"/>
                </a:solidFill>
                <a:latin typeface="Tahoma" pitchFamily="34" charset="0"/>
                <a:cs typeface="Tahoma" pitchFamily="34" charset="0"/>
              </a:rPr>
              <a:t>GREEN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/</a:t>
            </a:r>
            <a:r>
              <a:rPr lang="en-US" sz="2400" b="1" dirty="0">
                <a:solidFill>
                  <a:srgbClr val="FF3399"/>
                </a:solidFill>
                <a:latin typeface="Tahoma" pitchFamily="34" charset="0"/>
                <a:cs typeface="Tahoma" pitchFamily="34" charset="0"/>
              </a:rPr>
              <a:t>RED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 card home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4102100" y="1219200"/>
            <a:ext cx="504190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Contacts parents each day first 5 days</a:t>
            </a:r>
          </a:p>
          <a:p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Supports teacher</a:t>
            </a:r>
          </a:p>
          <a:p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Starts homeBase after day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5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Conducts homeBase 6 weeks for 1 hour</a:t>
            </a:r>
          </a:p>
          <a:p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heduleOfRewards_PieChart_POSTER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609600"/>
            <a:ext cx="4114800" cy="5531789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TEACHER’S ROLE (Continued)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295400"/>
            <a:ext cx="88392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>
                <a:latin typeface="Tahoma" pitchFamily="34" charset="0"/>
                <a:cs typeface="Tahoma" pitchFamily="34" charset="0"/>
              </a:rPr>
              <a:t>Communicates with coach</a:t>
            </a:r>
          </a:p>
          <a:p>
            <a:pPr>
              <a:lnSpc>
                <a:spcPct val="90000"/>
              </a:lnSpc>
            </a:pPr>
            <a:endParaRPr lang="en-US" sz="2400" b="1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Tahoma" pitchFamily="34" charset="0"/>
                <a:cs typeface="Tahoma" pitchFamily="34" charset="0"/>
              </a:rPr>
              <a:t>Communicates with caregiver at least once a week</a:t>
            </a:r>
          </a:p>
          <a:p>
            <a:pPr>
              <a:lnSpc>
                <a:spcPct val="90000"/>
              </a:lnSpc>
            </a:pPr>
            <a:endParaRPr lang="en-US" sz="2400" b="1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Tahoma" pitchFamily="34" charset="0"/>
                <a:cs typeface="Tahoma" pitchFamily="34" charset="0"/>
              </a:rPr>
              <a:t>Catches the child </a:t>
            </a:r>
            <a:r>
              <a:rPr lang="en-US" sz="2400" b="1" i="1" dirty="0">
                <a:latin typeface="Tahoma" pitchFamily="34" charset="0"/>
                <a:cs typeface="Tahoma" pitchFamily="34" charset="0"/>
              </a:rPr>
              <a:t>”doing the right thing”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 for remainder of the year</a:t>
            </a:r>
          </a:p>
          <a:p>
            <a:pPr>
              <a:lnSpc>
                <a:spcPct val="90000"/>
              </a:lnSpc>
            </a:pPr>
            <a:endParaRPr lang="en-US" sz="2400" b="1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Tahoma" pitchFamily="34" charset="0"/>
                <a:cs typeface="Tahoma" pitchFamily="34" charset="0"/>
              </a:rPr>
              <a:t>Avoids power struggle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acher Activities Flowchart_POSTER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1" y="64168"/>
            <a:ext cx="4114800" cy="6641432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sz="4000" dirty="0" smtClean="0">
                <a:latin typeface="Tahoma" pitchFamily="34" charset="0"/>
                <a:cs typeface="Tahoma" pitchFamily="34" charset="0"/>
              </a:rPr>
              <a:t>What’s First Step to Success?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763000" cy="4114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Helps young students adjust to school.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Improves children’s social adjustment and school performance.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Enlists help of three most important people in the life of a child: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	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Family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3200" dirty="0" smtClean="0">
                <a:latin typeface="Tahoma" pitchFamily="34" charset="0"/>
                <a:cs typeface="Tahoma" pitchFamily="34" charset="0"/>
              </a:rPr>
              <a:t>                Teachers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3200" dirty="0" smtClean="0">
                <a:latin typeface="Tahoma" pitchFamily="34" charset="0"/>
                <a:cs typeface="Tahoma" pitchFamily="34" charset="0"/>
              </a:rPr>
              <a:t>                                   Peers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CARETAKER’S ROLE: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Provides encouragement and surprises</a:t>
            </a:r>
          </a:p>
          <a:p>
            <a:endParaRPr lang="en-US"/>
          </a:p>
          <a:p>
            <a:r>
              <a:rPr lang="en-US"/>
              <a:t>Signs </a:t>
            </a:r>
            <a:r>
              <a:rPr lang="en-US">
                <a:solidFill>
                  <a:srgbClr val="00FF00"/>
                </a:solidFill>
              </a:rPr>
              <a:t>GREEN/</a:t>
            </a:r>
            <a:r>
              <a:rPr lang="en-US">
                <a:solidFill>
                  <a:srgbClr val="FF3399"/>
                </a:solidFill>
              </a:rPr>
              <a:t>RED</a:t>
            </a:r>
            <a:r>
              <a:rPr lang="en-US"/>
              <a:t> card every day</a:t>
            </a:r>
          </a:p>
          <a:p>
            <a:endParaRPr lang="en-US"/>
          </a:p>
          <a:p>
            <a:r>
              <a:rPr lang="en-US"/>
              <a:t>Participates in weekly homeBase meetings</a:t>
            </a: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/>
              <a:t>CARETAKER’S ROLE (Continued)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r>
              <a:rPr lang="en-US"/>
              <a:t>Practices homeBase parenting tips</a:t>
            </a:r>
          </a:p>
          <a:p>
            <a:endParaRPr lang="en-US"/>
          </a:p>
          <a:p>
            <a:r>
              <a:rPr lang="en-US"/>
              <a:t>Plays homeBase games with child for 5 minutes each day</a:t>
            </a:r>
          </a:p>
          <a:p>
            <a:endParaRPr lang="en-US"/>
          </a:p>
          <a:p>
            <a:r>
              <a:rPr lang="en-US"/>
              <a:t>Communicates with coach and/or teacher</a:t>
            </a: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CHILD’S ROLE: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3810000" cy="4114800"/>
          </a:xfrm>
        </p:spPr>
        <p:txBody>
          <a:bodyPr/>
          <a:lstStyle/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1905000"/>
            <a:ext cx="8763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Agrees to participate</a:t>
            </a:r>
          </a:p>
          <a:p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Brings home 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GREEN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/</a:t>
            </a:r>
            <a:r>
              <a:rPr lang="en-US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RED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card</a:t>
            </a:r>
          </a:p>
          <a:p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Chooses “surprises” for the class</a:t>
            </a:r>
          </a:p>
          <a:p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Participates in homeBase activities</a:t>
            </a:r>
          </a:p>
          <a:p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9906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PEERS’ ROLE:</a:t>
            </a: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4724400"/>
            <a:ext cx="8761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Thank target student for earning a surprise for the class</a:t>
            </a: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457200" y="906463"/>
            <a:ext cx="4049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Follow teacher directions</a:t>
            </a: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366712" y="1447800"/>
            <a:ext cx="71008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Do own work</a:t>
            </a:r>
          </a:p>
          <a:p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Ignore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minor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misbehaviors</a:t>
            </a:r>
          </a:p>
          <a:p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Encourage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target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student for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playing 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GREEN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/</a:t>
            </a:r>
            <a:r>
              <a:rPr lang="en-US" b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RED</a:t>
            </a:r>
            <a:r>
              <a:rPr lang="en-US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card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game well</a:t>
            </a:r>
          </a:p>
          <a:p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sz="3200" b="1" dirty="0">
                <a:latin typeface="Tahoma" pitchFamily="34" charset="0"/>
                <a:cs typeface="Tahoma" pitchFamily="34" charset="0"/>
              </a:rPr>
              <a:t>ADDITIONAL SCHOOL STAFF’S ROLE: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>
                <a:latin typeface="Tahoma" pitchFamily="34" charset="0"/>
                <a:cs typeface="Tahoma" pitchFamily="34" charset="0"/>
              </a:rPr>
              <a:t>Catch The child “doing the right thing”</a:t>
            </a:r>
          </a:p>
          <a:p>
            <a:pPr>
              <a:lnSpc>
                <a:spcPct val="90000"/>
              </a:lnSpc>
            </a:pPr>
            <a:endParaRPr lang="en-US" sz="2400" b="1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Avoid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excessive attention for inappropriate behaviors</a:t>
            </a:r>
          </a:p>
          <a:p>
            <a:pPr>
              <a:lnSpc>
                <a:spcPct val="90000"/>
              </a:lnSpc>
            </a:pPr>
            <a:endParaRPr lang="en-US" sz="2400" b="1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Be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clear and direct</a:t>
            </a:r>
          </a:p>
          <a:p>
            <a:pPr>
              <a:lnSpc>
                <a:spcPct val="90000"/>
              </a:lnSpc>
            </a:pPr>
            <a:endParaRPr lang="en-US" sz="2400" b="1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Always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use a neutral tone</a:t>
            </a:r>
          </a:p>
          <a:p>
            <a:pPr>
              <a:lnSpc>
                <a:spcPct val="90000"/>
              </a:lnSpc>
            </a:pPr>
            <a:endParaRPr lang="en-US" sz="2400" b="1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Avoid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“power struggles!”</a:t>
            </a:r>
          </a:p>
          <a:p>
            <a:pPr>
              <a:lnSpc>
                <a:spcPct val="90000"/>
              </a:lnSpc>
            </a:pPr>
            <a:endParaRPr lang="en-US" sz="2400" b="1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Support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the teacher</a:t>
            </a:r>
          </a:p>
          <a:p>
            <a:pPr>
              <a:lnSpc>
                <a:spcPct val="90000"/>
              </a:lnSpc>
            </a:pPr>
            <a:endParaRPr lang="en-US" sz="2400" b="1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Notify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teacher/caregiver when things are going well</a:t>
            </a:r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PLAYING THE </a:t>
            </a:r>
            <a:r>
              <a:rPr lang="en-US" sz="3600" b="1" dirty="0">
                <a:solidFill>
                  <a:srgbClr val="00FF00"/>
                </a:solidFill>
                <a:latin typeface="Tahoma" pitchFamily="34" charset="0"/>
                <a:cs typeface="Tahoma" pitchFamily="34" charset="0"/>
              </a:rPr>
              <a:t>GREEN/</a:t>
            </a:r>
            <a:r>
              <a:rPr lang="en-US" sz="3600" b="1" dirty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RED </a:t>
            </a:r>
            <a:r>
              <a:rPr lang="en-US" sz="36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CARD GAME</a:t>
            </a:r>
          </a:p>
        </p:txBody>
      </p:sp>
      <p:sp>
        <p:nvSpPr>
          <p:cNvPr id="90115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1295400"/>
            <a:ext cx="8382000" cy="5410200"/>
          </a:xfrm>
        </p:spPr>
        <p:txBody>
          <a:bodyPr/>
          <a:lstStyle/>
          <a:p>
            <a:r>
              <a:rPr lang="en-US" sz="2400" b="1" dirty="0">
                <a:latin typeface="Tahoma" pitchFamily="34" charset="0"/>
                <a:cs typeface="Tahoma" pitchFamily="34" charset="0"/>
              </a:rPr>
              <a:t>Procedures for first few days:</a:t>
            </a:r>
          </a:p>
          <a:p>
            <a:pPr lvl="1"/>
            <a:endParaRPr lang="en-US" sz="2000" b="1" dirty="0">
              <a:latin typeface="Tahoma" pitchFamily="34" charset="0"/>
              <a:cs typeface="Tahoma" pitchFamily="34" charset="0"/>
            </a:endParaRPr>
          </a:p>
          <a:p>
            <a:pPr lvl="1"/>
            <a:r>
              <a:rPr lang="en-US" sz="2000" b="1" dirty="0">
                <a:latin typeface="Tahoma" pitchFamily="34" charset="0"/>
                <a:cs typeface="Tahoma" pitchFamily="34" charset="0"/>
              </a:rPr>
              <a:t>Remind all students of expected behaviors</a:t>
            </a:r>
          </a:p>
          <a:p>
            <a:pPr lvl="1"/>
            <a:endParaRPr lang="en-US" sz="2000" b="1" dirty="0">
              <a:latin typeface="Tahoma" pitchFamily="34" charset="0"/>
              <a:cs typeface="Tahoma" pitchFamily="34" charset="0"/>
            </a:endParaRPr>
          </a:p>
          <a:p>
            <a:pPr lvl="1"/>
            <a:r>
              <a:rPr lang="en-US" sz="2000" b="1" dirty="0">
                <a:latin typeface="Tahoma" pitchFamily="34" charset="0"/>
                <a:cs typeface="Tahoma" pitchFamily="34" charset="0"/>
              </a:rPr>
              <a:t>Review expectations briefly with target student</a:t>
            </a:r>
          </a:p>
          <a:p>
            <a:pPr lvl="1"/>
            <a:endParaRPr lang="en-US" sz="2000" b="1" dirty="0">
              <a:latin typeface="Tahoma" pitchFamily="34" charset="0"/>
              <a:cs typeface="Tahoma" pitchFamily="34" charset="0"/>
            </a:endParaRPr>
          </a:p>
          <a:p>
            <a:pPr lvl="1"/>
            <a:r>
              <a:rPr lang="en-US" sz="2000" b="1" dirty="0">
                <a:latin typeface="Tahoma" pitchFamily="34" charset="0"/>
                <a:cs typeface="Tahoma" pitchFamily="34" charset="0"/>
              </a:rPr>
              <a:t>Sit near student</a:t>
            </a:r>
          </a:p>
          <a:p>
            <a:pPr lvl="1"/>
            <a:endParaRPr lang="en-US" sz="2000" b="1" dirty="0">
              <a:latin typeface="Tahoma" pitchFamily="34" charset="0"/>
              <a:cs typeface="Tahoma" pitchFamily="34" charset="0"/>
            </a:endParaRPr>
          </a:p>
          <a:p>
            <a:pPr lvl="1"/>
            <a:r>
              <a:rPr lang="en-US" sz="2000" b="1" dirty="0">
                <a:latin typeface="Tahoma" pitchFamily="34" charset="0"/>
                <a:cs typeface="Tahoma" pitchFamily="34" charset="0"/>
              </a:rPr>
              <a:t>Provide feedback &amp; give points</a:t>
            </a:r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PLAYING THE </a:t>
            </a:r>
            <a:r>
              <a:rPr lang="en-US" sz="3200" b="1" dirty="0">
                <a:solidFill>
                  <a:srgbClr val="00FF00"/>
                </a:solidFill>
                <a:latin typeface="Tahoma" pitchFamily="34" charset="0"/>
                <a:cs typeface="Tahoma" pitchFamily="34" charset="0"/>
              </a:rPr>
              <a:t>GREEN/</a:t>
            </a:r>
            <a:r>
              <a:rPr lang="en-US" sz="3200" b="1" dirty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RED </a:t>
            </a:r>
            <a:r>
              <a:rPr lang="en-US" sz="32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CARD GAME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7924800" cy="5334000"/>
          </a:xfrm>
        </p:spPr>
        <p:txBody>
          <a:bodyPr/>
          <a:lstStyle/>
          <a:p>
            <a:r>
              <a:rPr lang="en-US" sz="2400" b="1" dirty="0">
                <a:latin typeface="Tahoma" pitchFamily="34" charset="0"/>
                <a:cs typeface="Tahoma" pitchFamily="34" charset="0"/>
              </a:rPr>
              <a:t>Procedures (continued)</a:t>
            </a:r>
          </a:p>
          <a:p>
            <a:pPr lvl="1"/>
            <a:endParaRPr lang="en-US" sz="2000" b="1" dirty="0">
              <a:latin typeface="Tahoma" pitchFamily="34" charset="0"/>
              <a:cs typeface="Tahoma" pitchFamily="34" charset="0"/>
            </a:endParaRPr>
          </a:p>
          <a:p>
            <a:pPr lvl="1"/>
            <a:r>
              <a:rPr lang="en-US" sz="2000" b="1" dirty="0">
                <a:latin typeface="Tahoma" pitchFamily="34" charset="0"/>
                <a:cs typeface="Tahoma" pitchFamily="34" charset="0"/>
              </a:rPr>
              <a:t>Teacher teaches, coach operates card</a:t>
            </a:r>
          </a:p>
          <a:p>
            <a:pPr lvl="1"/>
            <a:endParaRPr lang="en-US" sz="2000" b="1" dirty="0">
              <a:latin typeface="Tahoma" pitchFamily="34" charset="0"/>
              <a:cs typeface="Tahoma" pitchFamily="34" charset="0"/>
            </a:endParaRPr>
          </a:p>
          <a:p>
            <a:pPr lvl="1"/>
            <a:r>
              <a:rPr lang="en-US" sz="2000" b="1" dirty="0">
                <a:latin typeface="Tahoma" pitchFamily="34" charset="0"/>
                <a:cs typeface="Tahoma" pitchFamily="34" charset="0"/>
              </a:rPr>
              <a:t>When time is up, debrief with student</a:t>
            </a:r>
          </a:p>
          <a:p>
            <a:pPr lvl="1"/>
            <a:endParaRPr lang="en-US" sz="2000" b="1" dirty="0">
              <a:latin typeface="Tahoma" pitchFamily="34" charset="0"/>
              <a:cs typeface="Tahoma" pitchFamily="34" charset="0"/>
            </a:endParaRPr>
          </a:p>
          <a:p>
            <a:pPr lvl="1"/>
            <a:r>
              <a:rPr lang="en-US" sz="2000" b="1" dirty="0">
                <a:latin typeface="Tahoma" pitchFamily="34" charset="0"/>
                <a:cs typeface="Tahoma" pitchFamily="34" charset="0"/>
              </a:rPr>
              <a:t>Ask teacher to stop class</a:t>
            </a:r>
          </a:p>
          <a:p>
            <a:pPr lvl="1"/>
            <a:endParaRPr lang="en-US" sz="2000" b="1" dirty="0">
              <a:latin typeface="Tahoma" pitchFamily="34" charset="0"/>
              <a:cs typeface="Tahoma" pitchFamily="34" charset="0"/>
            </a:endParaRPr>
          </a:p>
          <a:p>
            <a:pPr lvl="1"/>
            <a:r>
              <a:rPr lang="en-US" sz="2000" b="1" dirty="0">
                <a:latin typeface="Tahoma" pitchFamily="34" charset="0"/>
                <a:cs typeface="Tahoma" pitchFamily="34" charset="0"/>
              </a:rPr>
              <a:t>Announce the outcome</a:t>
            </a:r>
          </a:p>
        </p:txBody>
      </p:sp>
    </p:spTree>
  </p:cSld>
  <p:clrMapOvr>
    <a:masterClrMapping/>
  </p:clrMapOvr>
  <p:transition>
    <p:random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b="1" dirty="0" err="1">
                <a:latin typeface="Tahoma" pitchFamily="34" charset="0"/>
                <a:cs typeface="Tahoma" pitchFamily="34" charset="0"/>
              </a:rPr>
              <a:t>hOMEBASE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64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-228600" y="1371600"/>
            <a:ext cx="9372600" cy="5105400"/>
          </a:xfrm>
        </p:spPr>
        <p:txBody>
          <a:bodyPr/>
          <a:lstStyle/>
          <a:p>
            <a:r>
              <a:rPr lang="en-US" sz="2800" b="1" dirty="0">
                <a:latin typeface="Tahoma" pitchFamily="34" charset="0"/>
                <a:cs typeface="Tahoma" pitchFamily="34" charset="0"/>
              </a:rPr>
              <a:t>Commitment for parents/caregivers:</a:t>
            </a:r>
          </a:p>
          <a:p>
            <a:pPr lvl="1"/>
            <a:endParaRPr lang="en-US" sz="2400" b="1" dirty="0">
              <a:latin typeface="Tahoma" pitchFamily="34" charset="0"/>
              <a:cs typeface="Tahoma" pitchFamily="34" charset="0"/>
            </a:endParaRPr>
          </a:p>
          <a:p>
            <a:pPr lvl="1"/>
            <a:r>
              <a:rPr lang="en-US" sz="2400" b="1" dirty="0">
                <a:latin typeface="Tahoma" pitchFamily="34" charset="0"/>
                <a:cs typeface="Tahoma" pitchFamily="34" charset="0"/>
              </a:rPr>
              <a:t>Weekly meetings with First Step coach: 30-45 minutes</a:t>
            </a:r>
          </a:p>
          <a:p>
            <a:pPr lvl="2"/>
            <a:endParaRPr lang="en-US" sz="2000" b="1" dirty="0">
              <a:latin typeface="Tahoma" pitchFamily="34" charset="0"/>
              <a:cs typeface="Tahoma" pitchFamily="34" charset="0"/>
            </a:endParaRPr>
          </a:p>
          <a:p>
            <a:pPr lvl="2"/>
            <a:r>
              <a:rPr lang="en-US" sz="2000" b="1" dirty="0">
                <a:latin typeface="Tahoma" pitchFamily="34" charset="0"/>
                <a:cs typeface="Tahoma" pitchFamily="34" charset="0"/>
              </a:rPr>
              <a:t>Complete Check-up lists (How well do you know your child ?)</a:t>
            </a:r>
          </a:p>
          <a:p>
            <a:pPr lvl="2"/>
            <a:endParaRPr lang="en-US" sz="2000" b="1" dirty="0">
              <a:latin typeface="Tahoma" pitchFamily="34" charset="0"/>
              <a:cs typeface="Tahoma" pitchFamily="34" charset="0"/>
            </a:endParaRPr>
          </a:p>
          <a:p>
            <a:pPr lvl="2"/>
            <a:r>
              <a:rPr lang="en-US" sz="2000" b="1" dirty="0">
                <a:latin typeface="Tahoma" pitchFamily="34" charset="0"/>
                <a:cs typeface="Tahoma" pitchFamily="34" charset="0"/>
              </a:rPr>
              <a:t>Discuss Parent Tips (Do’s and don’ts of good parenting)</a:t>
            </a:r>
          </a:p>
          <a:p>
            <a:pPr lvl="2"/>
            <a:endParaRPr lang="en-US" sz="2000" b="1" dirty="0">
              <a:latin typeface="Tahoma" pitchFamily="34" charset="0"/>
              <a:cs typeface="Tahoma" pitchFamily="34" charset="0"/>
            </a:endParaRPr>
          </a:p>
          <a:p>
            <a:pPr lvl="2"/>
            <a:r>
              <a:rPr lang="en-US" sz="2000" b="1" dirty="0">
                <a:latin typeface="Tahoma" pitchFamily="34" charset="0"/>
                <a:cs typeface="Tahoma" pitchFamily="34" charset="0"/>
              </a:rPr>
              <a:t>Practice Games to play with child(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Focussed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on school success)</a:t>
            </a:r>
          </a:p>
          <a:p>
            <a:pPr lvl="1"/>
            <a:endParaRPr lang="en-US" sz="2400" b="1" dirty="0">
              <a:latin typeface="Tahoma" pitchFamily="34" charset="0"/>
              <a:cs typeface="Tahoma" pitchFamily="34" charset="0"/>
            </a:endParaRPr>
          </a:p>
          <a:p>
            <a:pPr lvl="1"/>
            <a:r>
              <a:rPr lang="en-US" sz="2400" b="1" dirty="0">
                <a:latin typeface="Tahoma" pitchFamily="34" charset="0"/>
                <a:cs typeface="Tahoma" pitchFamily="34" charset="0"/>
              </a:rPr>
              <a:t>Daily practice and activities with child: 5-10 minutes</a:t>
            </a:r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hOMEBASE</a:t>
            </a:r>
          </a:p>
        </p:txBody>
      </p:sp>
      <p:sp>
        <p:nvSpPr>
          <p:cNvPr id="277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458200" cy="4114800"/>
          </a:xfrm>
        </p:spPr>
        <p:txBody>
          <a:bodyPr/>
          <a:lstStyle/>
          <a:p>
            <a:r>
              <a:rPr lang="en-US" sz="2800"/>
              <a:t>WEEK 1: Sharing the day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Child practices giving information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Parent listens and gives encouragement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Information gives parents the power to help children be successful outside the home</a:t>
            </a:r>
            <a:br>
              <a:rPr lang="en-US" sz="2400"/>
            </a:br>
            <a:endParaRPr lang="en-US" sz="2400"/>
          </a:p>
        </p:txBody>
      </p: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hOMEBASE</a:t>
            </a:r>
          </a:p>
        </p:txBody>
      </p:sp>
      <p:sp>
        <p:nvSpPr>
          <p:cNvPr id="2785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915400" cy="4114800"/>
          </a:xfrm>
        </p:spPr>
        <p:txBody>
          <a:bodyPr/>
          <a:lstStyle/>
          <a:p>
            <a:r>
              <a:rPr lang="en-US"/>
              <a:t>WEEK 2: Cooperation</a:t>
            </a:r>
          </a:p>
          <a:p>
            <a:pPr lvl="1"/>
            <a:endParaRPr lang="en-US"/>
          </a:p>
          <a:p>
            <a:pPr lvl="1"/>
            <a:r>
              <a:rPr lang="en-US"/>
              <a:t>Parent &amp; child learn strategies</a:t>
            </a:r>
          </a:p>
          <a:p>
            <a:pPr lvl="1"/>
            <a:endParaRPr lang="en-US"/>
          </a:p>
          <a:p>
            <a:pPr lvl="1"/>
            <a:r>
              <a:rPr lang="en-US"/>
              <a:t>Sticker chart or chart used at home</a:t>
            </a:r>
          </a:p>
          <a:p>
            <a:pPr lvl="2"/>
            <a:endParaRPr lang="en-US"/>
          </a:p>
          <a:p>
            <a:pPr lvl="2"/>
            <a:r>
              <a:rPr lang="en-US"/>
              <a:t>Being cooperative allows a child opportunities to avoid problems</a:t>
            </a:r>
          </a:p>
          <a:p>
            <a:pPr lvl="2"/>
            <a:endParaRPr 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latin typeface="Tahoma" pitchFamily="34" charset="0"/>
                <a:cs typeface="Tahoma" pitchFamily="34" charset="0"/>
              </a:rPr>
              <a:t>Why First Step to Success?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58200" cy="41148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Research shows that the earlier intervention occurs, the more likely it is that positive outcomes will be achieved.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First Step to Success is an </a:t>
            </a:r>
            <a:r>
              <a:rPr lang="en-US" sz="2800" i="1" dirty="0" smtClean="0">
                <a:solidFill>
                  <a:srgbClr val="00FF00"/>
                </a:solidFill>
                <a:latin typeface="Tahoma" pitchFamily="34" charset="0"/>
                <a:cs typeface="Tahoma" pitchFamily="34" charset="0"/>
              </a:rPr>
              <a:t>evidence-based program </a:t>
            </a:r>
            <a:r>
              <a:rPr lang="en-US" sz="280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shown to reduce frequency of antisocial behavior and to increase school readiness among young children.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hOMEBASE</a:t>
            </a:r>
          </a:p>
        </p:txBody>
      </p:sp>
      <p:sp>
        <p:nvSpPr>
          <p:cNvPr id="2795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3058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WEEK 3: Limit Setting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Giving effective directions and encouragement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Time-out procedures</a:t>
            </a:r>
          </a:p>
          <a:p>
            <a:pPr lvl="2">
              <a:lnSpc>
                <a:spcPct val="90000"/>
              </a:lnSpc>
            </a:pPr>
            <a:endParaRPr lang="en-US"/>
          </a:p>
          <a:p>
            <a:pPr lvl="2">
              <a:lnSpc>
                <a:spcPct val="90000"/>
              </a:lnSpc>
            </a:pPr>
            <a:r>
              <a:rPr lang="en-US"/>
              <a:t>Teaching children to follow limits at home leads to self-control and accepting limits outside of home.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hOMEBASE</a:t>
            </a:r>
          </a:p>
        </p:txBody>
      </p:sp>
      <p:sp>
        <p:nvSpPr>
          <p:cNvPr id="2805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229600" cy="4114800"/>
          </a:xfrm>
        </p:spPr>
        <p:txBody>
          <a:bodyPr/>
          <a:lstStyle/>
          <a:p>
            <a:r>
              <a:rPr lang="en-US" sz="2800"/>
              <a:t>WEEK 4: Problem solving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Problem-solving: stay calm and brainstorm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Parent helps to guide, encourage, and suggest steps to goal</a:t>
            </a:r>
          </a:p>
          <a:p>
            <a:pPr lvl="2"/>
            <a:endParaRPr lang="en-US" sz="2000"/>
          </a:p>
          <a:p>
            <a:pPr lvl="2"/>
            <a:r>
              <a:rPr lang="en-US" sz="2000"/>
              <a:t>Children who see problems as opportunities rather than obstacles feel capable</a:t>
            </a:r>
            <a:br>
              <a:rPr lang="en-US" sz="2000"/>
            </a:br>
            <a:r>
              <a:rPr lang="en-US" sz="2000"/>
              <a:t> </a:t>
            </a:r>
          </a:p>
        </p:txBody>
      </p: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/>
              <a:t>hOMEBASE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10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WEEK 5: Friendship skills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Initiation skills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Empathy and self-control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Cooperation</a:t>
            </a:r>
          </a:p>
          <a:p>
            <a:pPr lvl="2">
              <a:lnSpc>
                <a:spcPct val="90000"/>
              </a:lnSpc>
            </a:pPr>
            <a:endParaRPr lang="en-US"/>
          </a:p>
          <a:p>
            <a:pPr lvl="2">
              <a:lnSpc>
                <a:spcPct val="90000"/>
              </a:lnSpc>
            </a:pPr>
            <a:r>
              <a:rPr lang="en-US"/>
              <a:t>Learning friendship skills now provides a base for friendship throughout life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hOMEBASE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448800" cy="4114800"/>
          </a:xfrm>
        </p:spPr>
        <p:txBody>
          <a:bodyPr/>
          <a:lstStyle/>
          <a:p>
            <a:r>
              <a:rPr lang="en-US"/>
              <a:t>WEEK 6: Confidence building</a:t>
            </a:r>
          </a:p>
          <a:p>
            <a:pPr lvl="1"/>
            <a:endParaRPr lang="en-US"/>
          </a:p>
          <a:p>
            <a:pPr lvl="1"/>
            <a:r>
              <a:rPr lang="en-US"/>
              <a:t>Confidence building</a:t>
            </a:r>
          </a:p>
          <a:p>
            <a:pPr lvl="2"/>
            <a:endParaRPr lang="en-US"/>
          </a:p>
          <a:p>
            <a:pPr lvl="2"/>
            <a:r>
              <a:rPr lang="en-US"/>
              <a:t>Self-confidence developed at home provides a foundation for success outside the home.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heme1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1097</TotalTime>
  <Words>2639</Words>
  <Application>Microsoft Office PowerPoint</Application>
  <PresentationFormat>On-screen Show (4:3)</PresentationFormat>
  <Paragraphs>666</Paragraphs>
  <Slides>93</Slides>
  <Notes>3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93</vt:i4>
      </vt:variant>
    </vt:vector>
  </HeadingPairs>
  <TitlesOfParts>
    <vt:vector size="97" baseType="lpstr">
      <vt:lpstr>Theme1</vt:lpstr>
      <vt:lpstr>Drawing</vt:lpstr>
      <vt:lpstr>Chart</vt:lpstr>
      <vt:lpstr>Worksheet</vt:lpstr>
      <vt:lpstr> First Step to  Success  An Early Intervention Program for Young Children with Challenging Behaviors  </vt:lpstr>
      <vt:lpstr>Agenda</vt:lpstr>
      <vt:lpstr>What helps Mark</vt:lpstr>
      <vt:lpstr>PowerPoint Presentation</vt:lpstr>
      <vt:lpstr>SCHOOLWIDE EXPECTATIONS</vt:lpstr>
      <vt:lpstr>PowerPoint Presentation</vt:lpstr>
      <vt:lpstr>PowerPoint Presentation</vt:lpstr>
      <vt:lpstr>What’s First Step to Success?</vt:lpstr>
      <vt:lpstr>Why First Step to Success?</vt:lpstr>
      <vt:lpstr>What are its primary goals? </vt:lpstr>
      <vt:lpstr>Where does it take place? </vt:lpstr>
      <vt:lpstr>PowerPoint Presentation</vt:lpstr>
      <vt:lpstr>How is it done in the classroom?</vt:lpstr>
      <vt:lpstr>What is done in the home?</vt:lpstr>
      <vt:lpstr>PowerPoint Presentation</vt:lpstr>
      <vt:lpstr>How do we know it works?</vt:lpstr>
      <vt:lpstr>What outcomes are expected?</vt:lpstr>
      <vt:lpstr>How are outcomes measured?</vt:lpstr>
      <vt:lpstr>PowerPoint Presentation</vt:lpstr>
      <vt:lpstr>PowerPoint Presentation</vt:lpstr>
      <vt:lpstr>Outcome for Class as a Whole</vt:lpstr>
      <vt:lpstr>PowerPoint Presentation</vt:lpstr>
      <vt:lpstr>In order for the child to change their behavior, the adults must change their interactions with the child first.</vt:lpstr>
      <vt:lpstr>Be Consistent with Expectations</vt:lpstr>
      <vt:lpstr> X-Activity</vt:lpstr>
      <vt:lpstr>What can be done??</vt:lpstr>
      <vt:lpstr>Examples of Clear Expectations:</vt:lpstr>
      <vt:lpstr>PowerPoint Presentation</vt:lpstr>
      <vt:lpstr>Why do most children misbehave?</vt:lpstr>
      <vt:lpstr>What Can We Do?</vt:lpstr>
      <vt:lpstr>Activity</vt:lpstr>
      <vt:lpstr>Motivation</vt:lpstr>
      <vt:lpstr>Motivation</vt:lpstr>
      <vt:lpstr>PowerPoint Presentation</vt:lpstr>
      <vt:lpstr>Motivation</vt:lpstr>
      <vt:lpstr>Motivation</vt:lpstr>
      <vt:lpstr>Motivation</vt:lpstr>
      <vt:lpstr>PowerPoint Presentation</vt:lpstr>
      <vt:lpstr>PowerPoint Presentation</vt:lpstr>
      <vt:lpstr>PowerPoint Presentation</vt:lpstr>
      <vt:lpstr>PowerPoint Presentation</vt:lpstr>
      <vt:lpstr>Basic Concept</vt:lpstr>
      <vt:lpstr>Pro-active vs.Re-active Adults</vt:lpstr>
      <vt:lpstr> </vt:lpstr>
      <vt:lpstr>Reactive Statements</vt:lpstr>
      <vt:lpstr>Verbal &amp; Non-verbal Communication</vt:lpstr>
      <vt:lpstr>Pro-active/Reinforcing words:</vt:lpstr>
      <vt:lpstr>Proactive Statements</vt:lpstr>
      <vt:lpstr>Dealing with problem behavior</vt:lpstr>
      <vt:lpstr>Helpful words:</vt:lpstr>
      <vt:lpstr> What  else…..</vt:lpstr>
      <vt:lpstr>What can be done?</vt:lpstr>
      <vt:lpstr>Classroom Organization</vt:lpstr>
      <vt:lpstr>Neatness and Organization </vt:lpstr>
      <vt:lpstr>Response to Intervention</vt:lpstr>
      <vt:lpstr>Use Data-based Decisions</vt:lpstr>
      <vt:lpstr>What can be done?   Encourage the Child           </vt:lpstr>
      <vt:lpstr>Make sure the “Attention Bucket” is full!</vt:lpstr>
      <vt:lpstr>In spite of the best classroom management, some children need more….</vt:lpstr>
      <vt:lpstr>PowerPoint Presentation</vt:lpstr>
      <vt:lpstr>Definition of Antisocial</vt:lpstr>
      <vt:lpstr>Characteristics of Problem Behaviors</vt:lpstr>
      <vt:lpstr>Characteristics of Problem Behaviors</vt:lpstr>
      <vt:lpstr>Characteristics of the Child</vt:lpstr>
      <vt:lpstr>Facts on Antisocial Behavior</vt:lpstr>
      <vt:lpstr>Stressors</vt:lpstr>
      <vt:lpstr>PowerPoint Presentation</vt:lpstr>
      <vt:lpstr>PowerPoint Presentation</vt:lpstr>
      <vt:lpstr>Parents/Caregivers/Teachers</vt:lpstr>
      <vt:lpstr>CLASS INTERVENTION:</vt:lpstr>
      <vt:lpstr>CLASS Procedures:</vt:lpstr>
      <vt:lpstr>First Step to Success Kit</vt:lpstr>
      <vt:lpstr>PowerPoint Presentation</vt:lpstr>
      <vt:lpstr>COACH’S ROLE:</vt:lpstr>
      <vt:lpstr>PLAYING THE GREEN/RED CARD GAME</vt:lpstr>
      <vt:lpstr>COACH’S ROLE (cont.)</vt:lpstr>
      <vt:lpstr>PowerPoint Presentation</vt:lpstr>
      <vt:lpstr>TEACHER’S ROLE (Continued)</vt:lpstr>
      <vt:lpstr>PowerPoint Presentation</vt:lpstr>
      <vt:lpstr>CARETAKER’S ROLE:</vt:lpstr>
      <vt:lpstr>CARETAKER’S ROLE (Continued)</vt:lpstr>
      <vt:lpstr>CHILD’S ROLE:</vt:lpstr>
      <vt:lpstr>PEERS’ ROLE:</vt:lpstr>
      <vt:lpstr>ADDITIONAL SCHOOL STAFF’S ROLE:</vt:lpstr>
      <vt:lpstr>PLAYING THE GREEN/RED CARD GAME</vt:lpstr>
      <vt:lpstr>PLAYING THE GREEN/RED CARD GAME</vt:lpstr>
      <vt:lpstr>hOMEBASE</vt:lpstr>
      <vt:lpstr> hOMEBASE</vt:lpstr>
      <vt:lpstr> hOMEBASE</vt:lpstr>
      <vt:lpstr> hOMEBASE</vt:lpstr>
      <vt:lpstr> hOMEBASE</vt:lpstr>
      <vt:lpstr>hOMEBASE</vt:lpstr>
      <vt:lpstr> hOMEBASE</vt:lpstr>
    </vt:vector>
  </TitlesOfParts>
  <Company>Compaq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Compaq</dc:creator>
  <cp:lastModifiedBy>AF</cp:lastModifiedBy>
  <cp:revision>296</cp:revision>
  <cp:lastPrinted>2000-06-12T20:13:43Z</cp:lastPrinted>
  <dcterms:created xsi:type="dcterms:W3CDTF">2000-05-29T21:41:34Z</dcterms:created>
  <dcterms:modified xsi:type="dcterms:W3CDTF">2011-12-13T01:45:00Z</dcterms:modified>
</cp:coreProperties>
</file>